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3" r:id="rId18"/>
    <p:sldId id="274" r:id="rId19"/>
    <p:sldId id="275" r:id="rId20"/>
    <p:sldId id="272" r:id="rId21"/>
    <p:sldId id="276" r:id="rId22"/>
    <p:sldId id="277" r:id="rId23"/>
    <p:sldId id="278" r:id="rId24"/>
    <p:sldId id="279" r:id="rId25"/>
    <p:sldId id="280" r:id="rId26"/>
    <p:sldId id="281" r:id="rId27"/>
    <p:sldId id="282" r:id="rId28"/>
    <p:sldId id="316" r:id="rId29"/>
    <p:sldId id="317" r:id="rId30"/>
    <p:sldId id="318" r:id="rId31"/>
    <p:sldId id="319" r:id="rId32"/>
    <p:sldId id="283" r:id="rId33"/>
    <p:sldId id="284" r:id="rId34"/>
    <p:sldId id="285" r:id="rId35"/>
    <p:sldId id="286" r:id="rId36"/>
    <p:sldId id="287" r:id="rId37"/>
    <p:sldId id="288" r:id="rId38"/>
    <p:sldId id="289" r:id="rId39"/>
    <p:sldId id="328" r:id="rId40"/>
    <p:sldId id="291" r:id="rId41"/>
    <p:sldId id="292" r:id="rId42"/>
    <p:sldId id="293" r:id="rId43"/>
    <p:sldId id="294" r:id="rId44"/>
    <p:sldId id="329" r:id="rId45"/>
    <p:sldId id="295" r:id="rId46"/>
    <p:sldId id="296" r:id="rId47"/>
    <p:sldId id="297" r:id="rId48"/>
    <p:sldId id="330" r:id="rId49"/>
    <p:sldId id="298" r:id="rId50"/>
    <p:sldId id="299" r:id="rId51"/>
    <p:sldId id="300" r:id="rId52"/>
    <p:sldId id="331" r:id="rId53"/>
    <p:sldId id="301" r:id="rId54"/>
    <p:sldId id="302" r:id="rId55"/>
    <p:sldId id="303" r:id="rId56"/>
    <p:sldId id="304" r:id="rId57"/>
    <p:sldId id="305" r:id="rId58"/>
    <p:sldId id="309" r:id="rId59"/>
    <p:sldId id="310" r:id="rId60"/>
    <p:sldId id="307" r:id="rId61"/>
    <p:sldId id="332" r:id="rId62"/>
    <p:sldId id="308" r:id="rId63"/>
    <p:sldId id="333" r:id="rId64"/>
    <p:sldId id="306" r:id="rId65"/>
    <p:sldId id="334" r:id="rId66"/>
    <p:sldId id="311" r:id="rId67"/>
    <p:sldId id="335" r:id="rId68"/>
    <p:sldId id="312" r:id="rId69"/>
    <p:sldId id="313" r:id="rId70"/>
    <p:sldId id="336" r:id="rId71"/>
    <p:sldId id="314" r:id="rId72"/>
    <p:sldId id="315" r:id="rId73"/>
    <p:sldId id="337" r:id="rId74"/>
    <p:sldId id="321" r:id="rId75"/>
    <p:sldId id="322" r:id="rId76"/>
    <p:sldId id="320" r:id="rId77"/>
    <p:sldId id="323" r:id="rId78"/>
    <p:sldId id="324" r:id="rId79"/>
    <p:sldId id="326" r:id="rId80"/>
    <p:sldId id="325" r:id="rId81"/>
    <p:sldId id="32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477207-CF85-4C57-B045-77ADAEF5C47E}">
          <p14:sldIdLst>
            <p14:sldId id="256"/>
          </p14:sldIdLst>
        </p14:section>
        <p14:section name="Khái niệm" id="{CAE83D19-604F-4FB7-BD21-DFF297BAB023}">
          <p14:sldIdLst>
            <p14:sldId id="257"/>
            <p14:sldId id="258"/>
            <p14:sldId id="259"/>
            <p14:sldId id="260"/>
            <p14:sldId id="261"/>
            <p14:sldId id="262"/>
          </p14:sldIdLst>
        </p14:section>
        <p14:section name="Kỹ thuật biểu diễn" id="{00CB57B8-C95C-4879-8A98-CC20E44D7D6B}">
          <p14:sldIdLst>
            <p14:sldId id="263"/>
            <p14:sldId id="264"/>
            <p14:sldId id="265"/>
            <p14:sldId id="266"/>
            <p14:sldId id="267"/>
            <p14:sldId id="269"/>
            <p14:sldId id="268"/>
            <p14:sldId id="270"/>
            <p14:sldId id="271"/>
            <p14:sldId id="273"/>
            <p14:sldId id="274"/>
            <p14:sldId id="275"/>
            <p14:sldId id="272"/>
            <p14:sldId id="276"/>
            <p14:sldId id="277"/>
          </p14:sldIdLst>
        </p14:section>
        <p14:section name="Logic mệnh đề" id="{E534467E-57D8-4EC8-AF04-82D976613E04}">
          <p14:sldIdLst>
            <p14:sldId id="278"/>
            <p14:sldId id="279"/>
            <p14:sldId id="280"/>
            <p14:sldId id="281"/>
            <p14:sldId id="282"/>
          </p14:sldIdLst>
        </p14:section>
        <p14:section name="vd1" id="{DA1CC0E3-B3B6-4A91-BF5B-FF6B604B7015}">
          <p14:sldIdLst>
            <p14:sldId id="316"/>
            <p14:sldId id="317"/>
          </p14:sldIdLst>
        </p14:section>
        <p14:section name="vd2" id="{5EAC2C86-6DC8-45BE-8031-C4F6E22E8896}">
          <p14:sldIdLst>
            <p14:sldId id="318"/>
            <p14:sldId id="319"/>
          </p14:sldIdLst>
        </p14:section>
        <p14:section name="WangHao" id="{210885CB-7BCE-4873-B86A-4462B427AD4F}">
          <p14:sldIdLst>
            <p14:sldId id="283"/>
            <p14:sldId id="284"/>
            <p14:sldId id="285"/>
            <p14:sldId id="286"/>
          </p14:sldIdLst>
        </p14:section>
        <p14:section name="WangHao_vd1" id="{29CA73D7-A71A-48D7-8BDA-DFCE134462ED}">
          <p14:sldIdLst>
            <p14:sldId id="287"/>
            <p14:sldId id="288"/>
            <p14:sldId id="289"/>
          </p14:sldIdLst>
        </p14:section>
        <p14:section name="WangHao_vd2" id="{66A8C68C-86E8-41DD-8ADB-4634EDAD2DD6}">
          <p14:sldIdLst>
            <p14:sldId id="328"/>
            <p14:sldId id="291"/>
            <p14:sldId id="292"/>
            <p14:sldId id="293"/>
          </p14:sldIdLst>
        </p14:section>
        <p14:section name="Wanghao_vd3" id="{45E30910-83F8-4B60-859B-5FAD9B49B452}">
          <p14:sldIdLst>
            <p14:sldId id="294"/>
            <p14:sldId id="329"/>
            <p14:sldId id="295"/>
            <p14:sldId id="296"/>
          </p14:sldIdLst>
        </p14:section>
        <p14:section name="WangHao_vd4" id="{A5E62FE0-41A4-46FA-B607-898D4E9348EC}">
          <p14:sldIdLst>
            <p14:sldId id="297"/>
            <p14:sldId id="330"/>
            <p14:sldId id="298"/>
            <p14:sldId id="299"/>
          </p14:sldIdLst>
        </p14:section>
        <p14:section name="WangHao_vd5" id="{A36D43EE-9E62-4DCD-BFB6-CFBD92B9E84D}">
          <p14:sldIdLst>
            <p14:sldId id="300"/>
            <p14:sldId id="331"/>
            <p14:sldId id="301"/>
            <p14:sldId id="302"/>
          </p14:sldIdLst>
        </p14:section>
        <p14:section name="Robinson" id="{8A0A32AD-164F-4D8D-8344-C0B96EC3D679}">
          <p14:sldIdLst>
            <p14:sldId id="303"/>
            <p14:sldId id="304"/>
          </p14:sldIdLst>
        </p14:section>
        <p14:section name="Robinson_vd1" id="{E0C2F28A-25DB-47F6-B537-9BBDCED7DEEA}">
          <p14:sldIdLst>
            <p14:sldId id="305"/>
          </p14:sldIdLst>
        </p14:section>
        <p14:section name="Robinson_vd2" id="{E485FB8A-B234-4CD0-AC39-C458E6378EDB}">
          <p14:sldIdLst>
            <p14:sldId id="309"/>
            <p14:sldId id="310"/>
          </p14:sldIdLst>
        </p14:section>
        <p14:section name="Robinson_vd3" id="{AE55EF60-4C7F-413A-83E5-0B1FBD3857D8}">
          <p14:sldIdLst>
            <p14:sldId id="307"/>
            <p14:sldId id="332"/>
          </p14:sldIdLst>
        </p14:section>
        <p14:section name="Robinson_vd4" id="{2E09D221-E415-436B-925B-61B6B297907F}">
          <p14:sldIdLst>
            <p14:sldId id="308"/>
            <p14:sldId id="333"/>
          </p14:sldIdLst>
        </p14:section>
        <p14:section name="robinson_vd5" id="{71A93530-A2E6-4DBE-B322-280757AAD292}">
          <p14:sldIdLst>
            <p14:sldId id="306"/>
            <p14:sldId id="334"/>
          </p14:sldIdLst>
        </p14:section>
        <p14:section name="Robinson_vd6" id="{D7C832C0-187C-49A2-80C9-D0DC493A56A0}">
          <p14:sldIdLst>
            <p14:sldId id="311"/>
            <p14:sldId id="335"/>
            <p14:sldId id="312"/>
          </p14:sldIdLst>
        </p14:section>
        <p14:section name="Robinson_vd7" id="{2F9A5DA5-830D-4AAA-8A7B-9A9A2260363E}">
          <p14:sldIdLst>
            <p14:sldId id="313"/>
            <p14:sldId id="336"/>
            <p14:sldId id="314"/>
          </p14:sldIdLst>
        </p14:section>
        <p14:section name="Robinson_vd8" id="{B0113FF9-35E8-46AA-833B-4DD3B8904300}">
          <p14:sldIdLst>
            <p14:sldId id="315"/>
            <p14:sldId id="337"/>
          </p14:sldIdLst>
        </p14:section>
        <p14:section name="Suy dien tien" id="{260AD267-8153-481A-A2AE-C67B69E8A5BD}">
          <p14:sldIdLst>
            <p14:sldId id="321"/>
            <p14:sldId id="322"/>
            <p14:sldId id="320"/>
            <p14:sldId id="323"/>
          </p14:sldIdLst>
        </p14:section>
        <p14:section name="Suydientien_vd2" id="{FDB38CE9-07BE-4E4F-BB60-11A56C685555}">
          <p14:sldIdLst>
            <p14:sldId id="324"/>
            <p14:sldId id="326"/>
          </p14:sldIdLst>
        </p14:section>
        <p14:section name="Suydientien_vd3" id="{02C869B8-557F-4D99-998C-8C257525FC39}">
          <p14:sldIdLst>
            <p14:sldId id="325"/>
            <p14:sldId id="327"/>
          </p14:sldIdLst>
        </p14:section>
        <p14:section name="Suydientien_vd4" id="{E8A65E0A-133F-49B7-AEEC-B48F815C1DE4}">
          <p14:sldIdLst>
            <p14:sldId id="338"/>
            <p14:sldId id="339"/>
          </p14:sldIdLst>
        </p14:section>
        <p14:section name="Suydientien_vd5" id="{F2682A2B-899B-4F23-85F9-2F833EF2D669}">
          <p14:sldIdLst>
            <p14:sldId id="340"/>
            <p14:sldId id="341"/>
          </p14:sldIdLst>
        </p14:section>
        <p14:section name="Suydienlui" id="{5E9DC803-DCD4-4691-AECC-BB0C93703268}">
          <p14:sldIdLst>
            <p14:sldId id="342"/>
            <p14:sldId id="343"/>
          </p14:sldIdLst>
        </p14:section>
        <p14:section name="Suydienlui_vd2" id="{49DE171A-B3FF-442F-9771-7F9E7F32EBB0}">
          <p14:sldIdLst>
            <p14:sldId id="344"/>
            <p14:sldId id="345"/>
            <p14:sldId id="346"/>
            <p14:sldId id="347"/>
            <p14:sldId id="348"/>
            <p14:sldId id="349"/>
          </p14:sldIdLst>
        </p14:section>
      </p14:sectionLst>
    </p:ext>
    <p:ext uri="{EFAFB233-063F-42B5-8137-9DF3F51BA10A}">
      <p15:sldGuideLst xmlns:p15="http://schemas.microsoft.com/office/powerpoint/2012/main">
        <p15:guide id="1" orient="horz" pos="344" userDrawn="1">
          <p15:clr>
            <a:srgbClr val="A4A3A4"/>
          </p15:clr>
        </p15:guide>
        <p15:guide id="2" pos="11124" userDrawn="1">
          <p15:clr>
            <a:srgbClr val="A4A3A4"/>
          </p15:clr>
        </p15:guide>
        <p15:guide id="3" orient="horz" pos="6344" userDrawn="1">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00"/>
    <a:srgbClr val="E3B525"/>
    <a:srgbClr val="009EF3"/>
    <a:srgbClr val="FFA1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1" autoAdjust="0"/>
    <p:restoredTop sz="94660"/>
  </p:normalViewPr>
  <p:slideViewPr>
    <p:cSldViewPr>
      <p:cViewPr varScale="1">
        <p:scale>
          <a:sx n="44" d="100"/>
          <a:sy n="44" d="100"/>
        </p:scale>
        <p:origin x="720" y="78"/>
      </p:cViewPr>
      <p:guideLst>
        <p:guide orient="horz" pos="344"/>
        <p:guide pos="11124"/>
        <p:guide orient="horz" pos="6344"/>
        <p:guide pos="6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8FDCF4-2103-41DB-823A-13FA0F3F3944}"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60A869FA-7887-44B4-983F-2AA519BEBA92}">
      <dgm:prSet phldrT="[Text]"/>
      <dgm:spPr/>
      <dgm:t>
        <a:bodyPr/>
        <a:lstStyle/>
        <a:p>
          <a:r>
            <a:rPr lang="en-US" spc="-5">
              <a:cs typeface="Source Sans Pro Light"/>
            </a:rPr>
            <a:t>Dữ liệu thô chưa được xử lý</a:t>
          </a:r>
          <a:endParaRPr lang="en-US"/>
        </a:p>
      </dgm:t>
    </dgm:pt>
    <dgm:pt modelId="{00870CD6-B320-4796-9DBA-298241767647}" type="parTrans" cxnId="{BACAD4C6-471D-40FB-ABE6-1380DE2536D1}">
      <dgm:prSet/>
      <dgm:spPr/>
      <dgm:t>
        <a:bodyPr/>
        <a:lstStyle/>
        <a:p>
          <a:endParaRPr lang="en-US"/>
        </a:p>
      </dgm:t>
    </dgm:pt>
    <dgm:pt modelId="{4E730821-ABBE-430A-9CA0-D659659D6590}" type="sibTrans" cxnId="{BACAD4C6-471D-40FB-ABE6-1380DE2536D1}">
      <dgm:prSet/>
      <dgm:spPr/>
      <dgm:t>
        <a:bodyPr/>
        <a:lstStyle/>
        <a:p>
          <a:endParaRPr lang="en-US"/>
        </a:p>
      </dgm:t>
    </dgm:pt>
    <dgm:pt modelId="{7FC8F227-6110-4730-8779-C95C9A45A342}">
      <dgm:prSet/>
      <dgm:spPr/>
      <dgm:t>
        <a:bodyPr/>
        <a:lstStyle/>
        <a:p>
          <a:r>
            <a:rPr lang="en-US" spc="-5"/>
            <a:t>Dữ liệu</a:t>
          </a:r>
        </a:p>
      </dgm:t>
    </dgm:pt>
    <dgm:pt modelId="{D09A78BC-F57D-4C15-95F0-066CA3F25E91}" type="parTrans" cxnId="{E94C92C0-8590-4A3D-875D-EADCC6F4D1D1}">
      <dgm:prSet/>
      <dgm:spPr/>
      <dgm:t>
        <a:bodyPr/>
        <a:lstStyle/>
        <a:p>
          <a:endParaRPr lang="en-US"/>
        </a:p>
      </dgm:t>
    </dgm:pt>
    <dgm:pt modelId="{0D49EC1E-2462-4B3D-8370-248342C6BBFB}" type="sibTrans" cxnId="{E94C92C0-8590-4A3D-875D-EADCC6F4D1D1}">
      <dgm:prSet/>
      <dgm:spPr/>
      <dgm:t>
        <a:bodyPr/>
        <a:lstStyle/>
        <a:p>
          <a:endParaRPr lang="en-US"/>
        </a:p>
      </dgm:t>
    </dgm:pt>
    <dgm:pt modelId="{52AD4713-AAE4-49BE-90E8-63F7DC8777EA}">
      <dgm:prSet/>
      <dgm:spPr/>
      <dgm:t>
        <a:bodyPr/>
        <a:lstStyle/>
        <a:p>
          <a:r>
            <a:rPr lang="en-US" spc="-5"/>
            <a:t>Thông tin</a:t>
          </a:r>
        </a:p>
      </dgm:t>
    </dgm:pt>
    <dgm:pt modelId="{23A8406E-F943-450F-B031-B8ED7586A6DD}" type="parTrans" cxnId="{3959377C-8A12-4B00-8C06-8D099499DBBA}">
      <dgm:prSet/>
      <dgm:spPr/>
      <dgm:t>
        <a:bodyPr/>
        <a:lstStyle/>
        <a:p>
          <a:endParaRPr lang="en-US"/>
        </a:p>
      </dgm:t>
    </dgm:pt>
    <dgm:pt modelId="{6D633DC0-66D6-4921-9399-AD306965D990}" type="sibTrans" cxnId="{3959377C-8A12-4B00-8C06-8D099499DBBA}">
      <dgm:prSet/>
      <dgm:spPr/>
      <dgm:t>
        <a:bodyPr/>
        <a:lstStyle/>
        <a:p>
          <a:endParaRPr lang="en-US"/>
        </a:p>
      </dgm:t>
    </dgm:pt>
    <dgm:pt modelId="{BF6BC11F-BA58-4644-9B6C-7ECBAD453843}">
      <dgm:prSet/>
      <dgm:spPr/>
      <dgm:t>
        <a:bodyPr/>
        <a:lstStyle/>
        <a:p>
          <a:r>
            <a:rPr lang="en-US" spc="-5"/>
            <a:t>Tri thức</a:t>
          </a:r>
        </a:p>
      </dgm:t>
    </dgm:pt>
    <dgm:pt modelId="{DC78E759-73E5-4AAC-A7C9-513D174AF3BA}" type="parTrans" cxnId="{7F70F4B5-B20B-4EBF-A3DC-B00C7347F8D1}">
      <dgm:prSet/>
      <dgm:spPr/>
      <dgm:t>
        <a:bodyPr/>
        <a:lstStyle/>
        <a:p>
          <a:endParaRPr lang="en-US"/>
        </a:p>
      </dgm:t>
    </dgm:pt>
    <dgm:pt modelId="{47DDC7CB-7946-4840-BF0E-B8BB266D7599}" type="sibTrans" cxnId="{7F70F4B5-B20B-4EBF-A3DC-B00C7347F8D1}">
      <dgm:prSet/>
      <dgm:spPr/>
      <dgm:t>
        <a:bodyPr/>
        <a:lstStyle/>
        <a:p>
          <a:endParaRPr lang="en-US"/>
        </a:p>
      </dgm:t>
    </dgm:pt>
    <dgm:pt modelId="{DF11926F-11D5-49AF-A484-A32969EB7CB0}">
      <dgm:prSet/>
      <dgm:spPr/>
      <dgm:t>
        <a:bodyPr/>
        <a:lstStyle/>
        <a:p>
          <a:r>
            <a:rPr lang="en-US" spc="-5"/>
            <a:t>Siêu tri thức</a:t>
          </a:r>
          <a:endParaRPr lang="vi-VN" spc="-5"/>
        </a:p>
      </dgm:t>
    </dgm:pt>
    <dgm:pt modelId="{434E7A10-50CE-40D2-8191-E1375C995CBD}" type="parTrans" cxnId="{3B8586D4-0AFB-464C-ADAE-FBEC6201663B}">
      <dgm:prSet/>
      <dgm:spPr/>
      <dgm:t>
        <a:bodyPr/>
        <a:lstStyle/>
        <a:p>
          <a:endParaRPr lang="en-US"/>
        </a:p>
      </dgm:t>
    </dgm:pt>
    <dgm:pt modelId="{57F171A7-207E-43F3-ABC3-0F703541E95C}" type="sibTrans" cxnId="{3B8586D4-0AFB-464C-ADAE-FBEC6201663B}">
      <dgm:prSet/>
      <dgm:spPr/>
      <dgm:t>
        <a:bodyPr/>
        <a:lstStyle/>
        <a:p>
          <a:endParaRPr lang="en-US"/>
        </a:p>
      </dgm:t>
    </dgm:pt>
    <dgm:pt modelId="{8C5265CD-5487-444F-944A-178BB8F08141}" type="pres">
      <dgm:prSet presAssocID="{D38FDCF4-2103-41DB-823A-13FA0F3F3944}" presName="outerComposite" presStyleCnt="0">
        <dgm:presLayoutVars>
          <dgm:chMax val="5"/>
          <dgm:dir/>
          <dgm:resizeHandles val="exact"/>
        </dgm:presLayoutVars>
      </dgm:prSet>
      <dgm:spPr/>
    </dgm:pt>
    <dgm:pt modelId="{34A47F41-C9F6-4165-B09E-44C849141FB9}" type="pres">
      <dgm:prSet presAssocID="{D38FDCF4-2103-41DB-823A-13FA0F3F3944}" presName="dummyMaxCanvas" presStyleCnt="0">
        <dgm:presLayoutVars/>
      </dgm:prSet>
      <dgm:spPr/>
    </dgm:pt>
    <dgm:pt modelId="{E2F0BA0C-530F-4031-9B80-0DBB4924C273}" type="pres">
      <dgm:prSet presAssocID="{D38FDCF4-2103-41DB-823A-13FA0F3F3944}" presName="FiveNodes_1" presStyleLbl="node1" presStyleIdx="0" presStyleCnt="5">
        <dgm:presLayoutVars>
          <dgm:bulletEnabled val="1"/>
        </dgm:presLayoutVars>
      </dgm:prSet>
      <dgm:spPr/>
    </dgm:pt>
    <dgm:pt modelId="{0802C6F1-5CA1-4726-8CB2-319B1C77578F}" type="pres">
      <dgm:prSet presAssocID="{D38FDCF4-2103-41DB-823A-13FA0F3F3944}" presName="FiveNodes_2" presStyleLbl="node1" presStyleIdx="1" presStyleCnt="5">
        <dgm:presLayoutVars>
          <dgm:bulletEnabled val="1"/>
        </dgm:presLayoutVars>
      </dgm:prSet>
      <dgm:spPr/>
    </dgm:pt>
    <dgm:pt modelId="{74478CFB-4F1C-44D3-BB13-D4AA8CDB800C}" type="pres">
      <dgm:prSet presAssocID="{D38FDCF4-2103-41DB-823A-13FA0F3F3944}" presName="FiveNodes_3" presStyleLbl="node1" presStyleIdx="2" presStyleCnt="5">
        <dgm:presLayoutVars>
          <dgm:bulletEnabled val="1"/>
        </dgm:presLayoutVars>
      </dgm:prSet>
      <dgm:spPr/>
    </dgm:pt>
    <dgm:pt modelId="{2FE194EA-47F3-46DD-AD09-BDC017A51FC7}" type="pres">
      <dgm:prSet presAssocID="{D38FDCF4-2103-41DB-823A-13FA0F3F3944}" presName="FiveNodes_4" presStyleLbl="node1" presStyleIdx="3" presStyleCnt="5">
        <dgm:presLayoutVars>
          <dgm:bulletEnabled val="1"/>
        </dgm:presLayoutVars>
      </dgm:prSet>
      <dgm:spPr/>
    </dgm:pt>
    <dgm:pt modelId="{AAD02D8C-BDF0-41A3-909D-615940020580}" type="pres">
      <dgm:prSet presAssocID="{D38FDCF4-2103-41DB-823A-13FA0F3F3944}" presName="FiveNodes_5" presStyleLbl="node1" presStyleIdx="4" presStyleCnt="5">
        <dgm:presLayoutVars>
          <dgm:bulletEnabled val="1"/>
        </dgm:presLayoutVars>
      </dgm:prSet>
      <dgm:spPr/>
    </dgm:pt>
    <dgm:pt modelId="{ABBBD462-4A4E-4C38-9482-2B2FAEDC4890}" type="pres">
      <dgm:prSet presAssocID="{D38FDCF4-2103-41DB-823A-13FA0F3F3944}" presName="FiveConn_1-2" presStyleLbl="fgAccFollowNode1" presStyleIdx="0" presStyleCnt="4">
        <dgm:presLayoutVars>
          <dgm:bulletEnabled val="1"/>
        </dgm:presLayoutVars>
      </dgm:prSet>
      <dgm:spPr/>
    </dgm:pt>
    <dgm:pt modelId="{4E1205A0-D030-4B8F-85F2-4BFFEE11379B}" type="pres">
      <dgm:prSet presAssocID="{D38FDCF4-2103-41DB-823A-13FA0F3F3944}" presName="FiveConn_2-3" presStyleLbl="fgAccFollowNode1" presStyleIdx="1" presStyleCnt="4">
        <dgm:presLayoutVars>
          <dgm:bulletEnabled val="1"/>
        </dgm:presLayoutVars>
      </dgm:prSet>
      <dgm:spPr/>
    </dgm:pt>
    <dgm:pt modelId="{17BE08E6-23F4-4462-8952-43B9044A8072}" type="pres">
      <dgm:prSet presAssocID="{D38FDCF4-2103-41DB-823A-13FA0F3F3944}" presName="FiveConn_3-4" presStyleLbl="fgAccFollowNode1" presStyleIdx="2" presStyleCnt="4">
        <dgm:presLayoutVars>
          <dgm:bulletEnabled val="1"/>
        </dgm:presLayoutVars>
      </dgm:prSet>
      <dgm:spPr/>
    </dgm:pt>
    <dgm:pt modelId="{56AE002F-F442-4F2C-812E-E0D91CE366BC}" type="pres">
      <dgm:prSet presAssocID="{D38FDCF4-2103-41DB-823A-13FA0F3F3944}" presName="FiveConn_4-5" presStyleLbl="fgAccFollowNode1" presStyleIdx="3" presStyleCnt="4">
        <dgm:presLayoutVars>
          <dgm:bulletEnabled val="1"/>
        </dgm:presLayoutVars>
      </dgm:prSet>
      <dgm:spPr/>
    </dgm:pt>
    <dgm:pt modelId="{41319104-0532-43AC-999A-0FEF641EB7DF}" type="pres">
      <dgm:prSet presAssocID="{D38FDCF4-2103-41DB-823A-13FA0F3F3944}" presName="FiveNodes_1_text" presStyleLbl="node1" presStyleIdx="4" presStyleCnt="5">
        <dgm:presLayoutVars>
          <dgm:bulletEnabled val="1"/>
        </dgm:presLayoutVars>
      </dgm:prSet>
      <dgm:spPr/>
    </dgm:pt>
    <dgm:pt modelId="{B71445BF-8DAD-4F82-806E-CD2CCD172509}" type="pres">
      <dgm:prSet presAssocID="{D38FDCF4-2103-41DB-823A-13FA0F3F3944}" presName="FiveNodes_2_text" presStyleLbl="node1" presStyleIdx="4" presStyleCnt="5">
        <dgm:presLayoutVars>
          <dgm:bulletEnabled val="1"/>
        </dgm:presLayoutVars>
      </dgm:prSet>
      <dgm:spPr/>
    </dgm:pt>
    <dgm:pt modelId="{02F50A93-8C3C-45D7-9C57-C9E1013116D8}" type="pres">
      <dgm:prSet presAssocID="{D38FDCF4-2103-41DB-823A-13FA0F3F3944}" presName="FiveNodes_3_text" presStyleLbl="node1" presStyleIdx="4" presStyleCnt="5">
        <dgm:presLayoutVars>
          <dgm:bulletEnabled val="1"/>
        </dgm:presLayoutVars>
      </dgm:prSet>
      <dgm:spPr/>
    </dgm:pt>
    <dgm:pt modelId="{C9BC639C-18DB-41F6-A3F9-330266D44EC0}" type="pres">
      <dgm:prSet presAssocID="{D38FDCF4-2103-41DB-823A-13FA0F3F3944}" presName="FiveNodes_4_text" presStyleLbl="node1" presStyleIdx="4" presStyleCnt="5">
        <dgm:presLayoutVars>
          <dgm:bulletEnabled val="1"/>
        </dgm:presLayoutVars>
      </dgm:prSet>
      <dgm:spPr/>
    </dgm:pt>
    <dgm:pt modelId="{FE6A526D-794B-49F7-AC3B-77D3A07517E9}" type="pres">
      <dgm:prSet presAssocID="{D38FDCF4-2103-41DB-823A-13FA0F3F3944}" presName="FiveNodes_5_text" presStyleLbl="node1" presStyleIdx="4" presStyleCnt="5">
        <dgm:presLayoutVars>
          <dgm:bulletEnabled val="1"/>
        </dgm:presLayoutVars>
      </dgm:prSet>
      <dgm:spPr/>
    </dgm:pt>
  </dgm:ptLst>
  <dgm:cxnLst>
    <dgm:cxn modelId="{25C53D19-D8DB-47C2-9979-CE7AED5A2D21}" type="presOf" srcId="{4E730821-ABBE-430A-9CA0-D659659D6590}" destId="{ABBBD462-4A4E-4C38-9482-2B2FAEDC4890}" srcOrd="0" destOrd="0" presId="urn:microsoft.com/office/officeart/2005/8/layout/vProcess5"/>
    <dgm:cxn modelId="{E897071D-DDF7-4126-9543-59B41950693C}" type="presOf" srcId="{52AD4713-AAE4-49BE-90E8-63F7DC8777EA}" destId="{74478CFB-4F1C-44D3-BB13-D4AA8CDB800C}" srcOrd="0" destOrd="0" presId="urn:microsoft.com/office/officeart/2005/8/layout/vProcess5"/>
    <dgm:cxn modelId="{0446A12B-5075-422C-AF69-F2D449242F49}" type="presOf" srcId="{52AD4713-AAE4-49BE-90E8-63F7DC8777EA}" destId="{02F50A93-8C3C-45D7-9C57-C9E1013116D8}" srcOrd="1" destOrd="0" presId="urn:microsoft.com/office/officeart/2005/8/layout/vProcess5"/>
    <dgm:cxn modelId="{07C00F3F-79FC-4CBC-8DC2-1F983FE75FD1}" type="presOf" srcId="{6D633DC0-66D6-4921-9399-AD306965D990}" destId="{17BE08E6-23F4-4462-8952-43B9044A8072}" srcOrd="0" destOrd="0" presId="urn:microsoft.com/office/officeart/2005/8/layout/vProcess5"/>
    <dgm:cxn modelId="{1CC4F65E-9F4B-45FD-9AB1-F5D48743516B}" type="presOf" srcId="{D38FDCF4-2103-41DB-823A-13FA0F3F3944}" destId="{8C5265CD-5487-444F-944A-178BB8F08141}" srcOrd="0" destOrd="0" presId="urn:microsoft.com/office/officeart/2005/8/layout/vProcess5"/>
    <dgm:cxn modelId="{5D00E447-8C49-4009-B4F3-F4F292FA4B82}" type="presOf" srcId="{0D49EC1E-2462-4B3D-8370-248342C6BBFB}" destId="{4E1205A0-D030-4B8F-85F2-4BFFEE11379B}" srcOrd="0" destOrd="0" presId="urn:microsoft.com/office/officeart/2005/8/layout/vProcess5"/>
    <dgm:cxn modelId="{ABA1A855-ADE5-40FC-8AF7-0B04B5247766}" type="presOf" srcId="{7FC8F227-6110-4730-8779-C95C9A45A342}" destId="{0802C6F1-5CA1-4726-8CB2-319B1C77578F}" srcOrd="0" destOrd="0" presId="urn:microsoft.com/office/officeart/2005/8/layout/vProcess5"/>
    <dgm:cxn modelId="{300C6F56-65AD-49FE-91CA-6B17D1AF0E19}" type="presOf" srcId="{60A869FA-7887-44B4-983F-2AA519BEBA92}" destId="{E2F0BA0C-530F-4031-9B80-0DBB4924C273}" srcOrd="0" destOrd="0" presId="urn:microsoft.com/office/officeart/2005/8/layout/vProcess5"/>
    <dgm:cxn modelId="{3959377C-8A12-4B00-8C06-8D099499DBBA}" srcId="{D38FDCF4-2103-41DB-823A-13FA0F3F3944}" destId="{52AD4713-AAE4-49BE-90E8-63F7DC8777EA}" srcOrd="2" destOrd="0" parTransId="{23A8406E-F943-450F-B031-B8ED7586A6DD}" sibTransId="{6D633DC0-66D6-4921-9399-AD306965D990}"/>
    <dgm:cxn modelId="{3A1DCA8B-6B23-4E1D-A700-5F27D388D9E5}" type="presOf" srcId="{DF11926F-11D5-49AF-A484-A32969EB7CB0}" destId="{AAD02D8C-BDF0-41A3-909D-615940020580}" srcOrd="0" destOrd="0" presId="urn:microsoft.com/office/officeart/2005/8/layout/vProcess5"/>
    <dgm:cxn modelId="{A3BF5991-B6B6-4A13-B82E-915D8B68E142}" type="presOf" srcId="{7FC8F227-6110-4730-8779-C95C9A45A342}" destId="{B71445BF-8DAD-4F82-806E-CD2CCD172509}" srcOrd="1" destOrd="0" presId="urn:microsoft.com/office/officeart/2005/8/layout/vProcess5"/>
    <dgm:cxn modelId="{A8257992-D9B9-420B-A61E-372C9D4E4DC7}" type="presOf" srcId="{DF11926F-11D5-49AF-A484-A32969EB7CB0}" destId="{FE6A526D-794B-49F7-AC3B-77D3A07517E9}" srcOrd="1" destOrd="0" presId="urn:microsoft.com/office/officeart/2005/8/layout/vProcess5"/>
    <dgm:cxn modelId="{1F4AAE97-5DD1-4719-97EA-12ED873761B8}" type="presOf" srcId="{47DDC7CB-7946-4840-BF0E-B8BB266D7599}" destId="{56AE002F-F442-4F2C-812E-E0D91CE366BC}" srcOrd="0" destOrd="0" presId="urn:microsoft.com/office/officeart/2005/8/layout/vProcess5"/>
    <dgm:cxn modelId="{C459B7AB-58B4-4CFC-BA45-CB5A0B25BE10}" type="presOf" srcId="{BF6BC11F-BA58-4644-9B6C-7ECBAD453843}" destId="{2FE194EA-47F3-46DD-AD09-BDC017A51FC7}" srcOrd="0" destOrd="0" presId="urn:microsoft.com/office/officeart/2005/8/layout/vProcess5"/>
    <dgm:cxn modelId="{7F70F4B5-B20B-4EBF-A3DC-B00C7347F8D1}" srcId="{D38FDCF4-2103-41DB-823A-13FA0F3F3944}" destId="{BF6BC11F-BA58-4644-9B6C-7ECBAD453843}" srcOrd="3" destOrd="0" parTransId="{DC78E759-73E5-4AAC-A7C9-513D174AF3BA}" sibTransId="{47DDC7CB-7946-4840-BF0E-B8BB266D7599}"/>
    <dgm:cxn modelId="{298EDCBD-200F-494B-98C2-CAC06D055557}" type="presOf" srcId="{60A869FA-7887-44B4-983F-2AA519BEBA92}" destId="{41319104-0532-43AC-999A-0FEF641EB7DF}" srcOrd="1" destOrd="0" presId="urn:microsoft.com/office/officeart/2005/8/layout/vProcess5"/>
    <dgm:cxn modelId="{E94C92C0-8590-4A3D-875D-EADCC6F4D1D1}" srcId="{D38FDCF4-2103-41DB-823A-13FA0F3F3944}" destId="{7FC8F227-6110-4730-8779-C95C9A45A342}" srcOrd="1" destOrd="0" parTransId="{D09A78BC-F57D-4C15-95F0-066CA3F25E91}" sibTransId="{0D49EC1E-2462-4B3D-8370-248342C6BBFB}"/>
    <dgm:cxn modelId="{BACAD4C6-471D-40FB-ABE6-1380DE2536D1}" srcId="{D38FDCF4-2103-41DB-823A-13FA0F3F3944}" destId="{60A869FA-7887-44B4-983F-2AA519BEBA92}" srcOrd="0" destOrd="0" parTransId="{00870CD6-B320-4796-9DBA-298241767647}" sibTransId="{4E730821-ABBE-430A-9CA0-D659659D6590}"/>
    <dgm:cxn modelId="{3B8586D4-0AFB-464C-ADAE-FBEC6201663B}" srcId="{D38FDCF4-2103-41DB-823A-13FA0F3F3944}" destId="{DF11926F-11D5-49AF-A484-A32969EB7CB0}" srcOrd="4" destOrd="0" parTransId="{434E7A10-50CE-40D2-8191-E1375C995CBD}" sibTransId="{57F171A7-207E-43F3-ABC3-0F703541E95C}"/>
    <dgm:cxn modelId="{05CD62EB-E2F7-4678-BC51-388BF3E9BDF3}" type="presOf" srcId="{BF6BC11F-BA58-4644-9B6C-7ECBAD453843}" destId="{C9BC639C-18DB-41F6-A3F9-330266D44EC0}" srcOrd="1" destOrd="0" presId="urn:microsoft.com/office/officeart/2005/8/layout/vProcess5"/>
    <dgm:cxn modelId="{0FFDE228-070E-4EBD-A0D6-7065A3C70821}" type="presParOf" srcId="{8C5265CD-5487-444F-944A-178BB8F08141}" destId="{34A47F41-C9F6-4165-B09E-44C849141FB9}" srcOrd="0" destOrd="0" presId="urn:microsoft.com/office/officeart/2005/8/layout/vProcess5"/>
    <dgm:cxn modelId="{F802633A-0DC2-4C4A-9856-7B505C637FE6}" type="presParOf" srcId="{8C5265CD-5487-444F-944A-178BB8F08141}" destId="{E2F0BA0C-530F-4031-9B80-0DBB4924C273}" srcOrd="1" destOrd="0" presId="urn:microsoft.com/office/officeart/2005/8/layout/vProcess5"/>
    <dgm:cxn modelId="{6E015C4E-2F95-4EA1-B412-1E64873DA21A}" type="presParOf" srcId="{8C5265CD-5487-444F-944A-178BB8F08141}" destId="{0802C6F1-5CA1-4726-8CB2-319B1C77578F}" srcOrd="2" destOrd="0" presId="urn:microsoft.com/office/officeart/2005/8/layout/vProcess5"/>
    <dgm:cxn modelId="{98357201-6D80-4A0A-8B49-B333AD26E6E9}" type="presParOf" srcId="{8C5265CD-5487-444F-944A-178BB8F08141}" destId="{74478CFB-4F1C-44D3-BB13-D4AA8CDB800C}" srcOrd="3" destOrd="0" presId="urn:microsoft.com/office/officeart/2005/8/layout/vProcess5"/>
    <dgm:cxn modelId="{35B3A783-63E8-4E4F-860B-B4967708ABE7}" type="presParOf" srcId="{8C5265CD-5487-444F-944A-178BB8F08141}" destId="{2FE194EA-47F3-46DD-AD09-BDC017A51FC7}" srcOrd="4" destOrd="0" presId="urn:microsoft.com/office/officeart/2005/8/layout/vProcess5"/>
    <dgm:cxn modelId="{CF379F7E-64F4-48D8-8691-13D10A239D59}" type="presParOf" srcId="{8C5265CD-5487-444F-944A-178BB8F08141}" destId="{AAD02D8C-BDF0-41A3-909D-615940020580}" srcOrd="5" destOrd="0" presId="urn:microsoft.com/office/officeart/2005/8/layout/vProcess5"/>
    <dgm:cxn modelId="{BC5C10C6-DC1C-4EA6-A2B8-6914F9F1354A}" type="presParOf" srcId="{8C5265CD-5487-444F-944A-178BB8F08141}" destId="{ABBBD462-4A4E-4C38-9482-2B2FAEDC4890}" srcOrd="6" destOrd="0" presId="urn:microsoft.com/office/officeart/2005/8/layout/vProcess5"/>
    <dgm:cxn modelId="{772629E7-6B26-4134-8078-7D4331842838}" type="presParOf" srcId="{8C5265CD-5487-444F-944A-178BB8F08141}" destId="{4E1205A0-D030-4B8F-85F2-4BFFEE11379B}" srcOrd="7" destOrd="0" presId="urn:microsoft.com/office/officeart/2005/8/layout/vProcess5"/>
    <dgm:cxn modelId="{4202F573-B3E4-4A45-84AC-6131134FB646}" type="presParOf" srcId="{8C5265CD-5487-444F-944A-178BB8F08141}" destId="{17BE08E6-23F4-4462-8952-43B9044A8072}" srcOrd="8" destOrd="0" presId="urn:microsoft.com/office/officeart/2005/8/layout/vProcess5"/>
    <dgm:cxn modelId="{DA3252B3-D103-4E6D-AF49-8ACC71048695}" type="presParOf" srcId="{8C5265CD-5487-444F-944A-178BB8F08141}" destId="{56AE002F-F442-4F2C-812E-E0D91CE366BC}" srcOrd="9" destOrd="0" presId="urn:microsoft.com/office/officeart/2005/8/layout/vProcess5"/>
    <dgm:cxn modelId="{4CFD1F07-5A17-4DCF-8DDE-FE7F7749A3E6}" type="presParOf" srcId="{8C5265CD-5487-444F-944A-178BB8F08141}" destId="{41319104-0532-43AC-999A-0FEF641EB7DF}" srcOrd="10" destOrd="0" presId="urn:microsoft.com/office/officeart/2005/8/layout/vProcess5"/>
    <dgm:cxn modelId="{0724E757-449A-4BA4-B59F-D10C78614EAB}" type="presParOf" srcId="{8C5265CD-5487-444F-944A-178BB8F08141}" destId="{B71445BF-8DAD-4F82-806E-CD2CCD172509}" srcOrd="11" destOrd="0" presId="urn:microsoft.com/office/officeart/2005/8/layout/vProcess5"/>
    <dgm:cxn modelId="{401CE943-395A-4C77-B99D-853C162D265A}" type="presParOf" srcId="{8C5265CD-5487-444F-944A-178BB8F08141}" destId="{02F50A93-8C3C-45D7-9C57-C9E1013116D8}" srcOrd="12" destOrd="0" presId="urn:microsoft.com/office/officeart/2005/8/layout/vProcess5"/>
    <dgm:cxn modelId="{CE275173-96A2-4781-82B9-3179B6DF2C4C}" type="presParOf" srcId="{8C5265CD-5487-444F-944A-178BB8F08141}" destId="{C9BC639C-18DB-41F6-A3F9-330266D44EC0}" srcOrd="13" destOrd="0" presId="urn:microsoft.com/office/officeart/2005/8/layout/vProcess5"/>
    <dgm:cxn modelId="{2B72B872-9707-4D0D-81F9-30A884D5997E}" type="presParOf" srcId="{8C5265CD-5487-444F-944A-178BB8F08141}" destId="{FE6A526D-794B-49F7-AC3B-77D3A07517E9}"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0BA0C-530F-4031-9B80-0DBB4924C273}">
      <dsp:nvSpPr>
        <dsp:cNvPr id="0" name=""/>
        <dsp:cNvSpPr/>
      </dsp:nvSpPr>
      <dsp:spPr>
        <a:xfrm>
          <a:off x="0" y="0"/>
          <a:ext cx="9758627" cy="152082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cs typeface="Source Sans Pro Light"/>
            </a:rPr>
            <a:t>Dữ liệu thô chưa được xử lý</a:t>
          </a:r>
          <a:endParaRPr lang="en-US" sz="4600" kern="1200"/>
        </a:p>
      </dsp:txBody>
      <dsp:txXfrm>
        <a:off x="44543" y="44543"/>
        <a:ext cx="7939602" cy="1431739"/>
      </dsp:txXfrm>
    </dsp:sp>
    <dsp:sp modelId="{0802C6F1-5CA1-4726-8CB2-319B1C77578F}">
      <dsp:nvSpPr>
        <dsp:cNvPr id="0" name=""/>
        <dsp:cNvSpPr/>
      </dsp:nvSpPr>
      <dsp:spPr>
        <a:xfrm>
          <a:off x="728728" y="1732050"/>
          <a:ext cx="9758627" cy="152082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Dữ liệu</a:t>
          </a:r>
        </a:p>
      </dsp:txBody>
      <dsp:txXfrm>
        <a:off x="773271" y="1776593"/>
        <a:ext cx="7952276" cy="1431739"/>
      </dsp:txXfrm>
    </dsp:sp>
    <dsp:sp modelId="{74478CFB-4F1C-44D3-BB13-D4AA8CDB800C}">
      <dsp:nvSpPr>
        <dsp:cNvPr id="0" name=""/>
        <dsp:cNvSpPr/>
      </dsp:nvSpPr>
      <dsp:spPr>
        <a:xfrm>
          <a:off x="1457457" y="3464101"/>
          <a:ext cx="9758627" cy="152082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Thông tin</a:t>
          </a:r>
        </a:p>
      </dsp:txBody>
      <dsp:txXfrm>
        <a:off x="1502000" y="3508644"/>
        <a:ext cx="7952276" cy="1431739"/>
      </dsp:txXfrm>
    </dsp:sp>
    <dsp:sp modelId="{2FE194EA-47F3-46DD-AD09-BDC017A51FC7}">
      <dsp:nvSpPr>
        <dsp:cNvPr id="0" name=""/>
        <dsp:cNvSpPr/>
      </dsp:nvSpPr>
      <dsp:spPr>
        <a:xfrm>
          <a:off x="2186185" y="5196152"/>
          <a:ext cx="9758627" cy="152082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Tri thức</a:t>
          </a:r>
        </a:p>
      </dsp:txBody>
      <dsp:txXfrm>
        <a:off x="2230728" y="5240695"/>
        <a:ext cx="7952276" cy="1431739"/>
      </dsp:txXfrm>
    </dsp:sp>
    <dsp:sp modelId="{AAD02D8C-BDF0-41A3-909D-615940020580}">
      <dsp:nvSpPr>
        <dsp:cNvPr id="0" name=""/>
        <dsp:cNvSpPr/>
      </dsp:nvSpPr>
      <dsp:spPr>
        <a:xfrm>
          <a:off x="2914914" y="6928202"/>
          <a:ext cx="9758627" cy="152082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Siêu tri thức</a:t>
          </a:r>
          <a:endParaRPr lang="vi-VN" sz="4600" kern="1200" spc="-5"/>
        </a:p>
      </dsp:txBody>
      <dsp:txXfrm>
        <a:off x="2959457" y="6972745"/>
        <a:ext cx="7952276" cy="1431739"/>
      </dsp:txXfrm>
    </dsp:sp>
    <dsp:sp modelId="{ABBBD462-4A4E-4C38-9482-2B2FAEDC4890}">
      <dsp:nvSpPr>
        <dsp:cNvPr id="0" name=""/>
        <dsp:cNvSpPr/>
      </dsp:nvSpPr>
      <dsp:spPr>
        <a:xfrm>
          <a:off x="8770091" y="1111047"/>
          <a:ext cx="988536" cy="98853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992512" y="1111047"/>
        <a:ext cx="543694" cy="743873"/>
      </dsp:txXfrm>
    </dsp:sp>
    <dsp:sp modelId="{4E1205A0-D030-4B8F-85F2-4BFFEE11379B}">
      <dsp:nvSpPr>
        <dsp:cNvPr id="0" name=""/>
        <dsp:cNvSpPr/>
      </dsp:nvSpPr>
      <dsp:spPr>
        <a:xfrm>
          <a:off x="9498819" y="2843097"/>
          <a:ext cx="988536" cy="98853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721240" y="2843097"/>
        <a:ext cx="543694" cy="743873"/>
      </dsp:txXfrm>
    </dsp:sp>
    <dsp:sp modelId="{17BE08E6-23F4-4462-8952-43B9044A8072}">
      <dsp:nvSpPr>
        <dsp:cNvPr id="0" name=""/>
        <dsp:cNvSpPr/>
      </dsp:nvSpPr>
      <dsp:spPr>
        <a:xfrm>
          <a:off x="10227548" y="4549801"/>
          <a:ext cx="988536" cy="988536"/>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0449969" y="4549801"/>
        <a:ext cx="543694" cy="743873"/>
      </dsp:txXfrm>
    </dsp:sp>
    <dsp:sp modelId="{56AE002F-F442-4F2C-812E-E0D91CE366BC}">
      <dsp:nvSpPr>
        <dsp:cNvPr id="0" name=""/>
        <dsp:cNvSpPr/>
      </dsp:nvSpPr>
      <dsp:spPr>
        <a:xfrm>
          <a:off x="10956277" y="6298750"/>
          <a:ext cx="988536" cy="988536"/>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1178698" y="6298750"/>
        <a:ext cx="543694" cy="74387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03.07.2023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10</a:t>
            </a:fld>
            <a:endParaRPr lang="cs-CZ"/>
          </a:p>
        </p:txBody>
      </p:sp>
    </p:spTree>
    <p:extLst>
      <p:ext uri="{BB962C8B-B14F-4D97-AF65-F5344CB8AC3E}">
        <p14:creationId xmlns:p14="http://schemas.microsoft.com/office/powerpoint/2010/main" val="1816199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11</a:t>
            </a:fld>
            <a:endParaRPr lang="cs-CZ"/>
          </a:p>
        </p:txBody>
      </p:sp>
    </p:spTree>
    <p:extLst>
      <p:ext uri="{BB962C8B-B14F-4D97-AF65-F5344CB8AC3E}">
        <p14:creationId xmlns:p14="http://schemas.microsoft.com/office/powerpoint/2010/main" val="3463719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12</a:t>
            </a:fld>
            <a:endParaRPr lang="cs-CZ"/>
          </a:p>
        </p:txBody>
      </p:sp>
    </p:spTree>
    <p:extLst>
      <p:ext uri="{BB962C8B-B14F-4D97-AF65-F5344CB8AC3E}">
        <p14:creationId xmlns:p14="http://schemas.microsoft.com/office/powerpoint/2010/main" val="2690490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13</a:t>
            </a:fld>
            <a:endParaRPr lang="cs-CZ"/>
          </a:p>
        </p:txBody>
      </p:sp>
    </p:spTree>
    <p:extLst>
      <p:ext uri="{BB962C8B-B14F-4D97-AF65-F5344CB8AC3E}">
        <p14:creationId xmlns:p14="http://schemas.microsoft.com/office/powerpoint/2010/main" val="373259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14</a:t>
            </a:fld>
            <a:endParaRPr lang="cs-CZ"/>
          </a:p>
        </p:txBody>
      </p:sp>
    </p:spTree>
    <p:extLst>
      <p:ext uri="{BB962C8B-B14F-4D97-AF65-F5344CB8AC3E}">
        <p14:creationId xmlns:p14="http://schemas.microsoft.com/office/powerpoint/2010/main" val="1015816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15</a:t>
            </a:fld>
            <a:endParaRPr lang="cs-CZ"/>
          </a:p>
        </p:txBody>
      </p:sp>
    </p:spTree>
    <p:extLst>
      <p:ext uri="{BB962C8B-B14F-4D97-AF65-F5344CB8AC3E}">
        <p14:creationId xmlns:p14="http://schemas.microsoft.com/office/powerpoint/2010/main" val="1157432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16</a:t>
            </a:fld>
            <a:endParaRPr lang="cs-CZ"/>
          </a:p>
        </p:txBody>
      </p:sp>
    </p:spTree>
    <p:extLst>
      <p:ext uri="{BB962C8B-B14F-4D97-AF65-F5344CB8AC3E}">
        <p14:creationId xmlns:p14="http://schemas.microsoft.com/office/powerpoint/2010/main" val="3102156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17</a:t>
            </a:fld>
            <a:endParaRPr lang="cs-CZ"/>
          </a:p>
        </p:txBody>
      </p:sp>
    </p:spTree>
    <p:extLst>
      <p:ext uri="{BB962C8B-B14F-4D97-AF65-F5344CB8AC3E}">
        <p14:creationId xmlns:p14="http://schemas.microsoft.com/office/powerpoint/2010/main" val="1334134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18</a:t>
            </a:fld>
            <a:endParaRPr lang="cs-CZ"/>
          </a:p>
        </p:txBody>
      </p:sp>
    </p:spTree>
    <p:extLst>
      <p:ext uri="{BB962C8B-B14F-4D97-AF65-F5344CB8AC3E}">
        <p14:creationId xmlns:p14="http://schemas.microsoft.com/office/powerpoint/2010/main" val="2884765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19</a:t>
            </a:fld>
            <a:endParaRPr lang="cs-CZ"/>
          </a:p>
        </p:txBody>
      </p:sp>
    </p:spTree>
    <p:extLst>
      <p:ext uri="{BB962C8B-B14F-4D97-AF65-F5344CB8AC3E}">
        <p14:creationId xmlns:p14="http://schemas.microsoft.com/office/powerpoint/2010/main" val="2821841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a:t>
            </a:fld>
            <a:endParaRPr lang="cs-CZ"/>
          </a:p>
        </p:txBody>
      </p:sp>
    </p:spTree>
    <p:extLst>
      <p:ext uri="{BB962C8B-B14F-4D97-AF65-F5344CB8AC3E}">
        <p14:creationId xmlns:p14="http://schemas.microsoft.com/office/powerpoint/2010/main" val="106963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20</a:t>
            </a:fld>
            <a:endParaRPr lang="cs-CZ"/>
          </a:p>
        </p:txBody>
      </p:sp>
    </p:spTree>
    <p:extLst>
      <p:ext uri="{BB962C8B-B14F-4D97-AF65-F5344CB8AC3E}">
        <p14:creationId xmlns:p14="http://schemas.microsoft.com/office/powerpoint/2010/main" val="3438180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21</a:t>
            </a:fld>
            <a:endParaRPr lang="cs-CZ"/>
          </a:p>
        </p:txBody>
      </p:sp>
    </p:spTree>
    <p:extLst>
      <p:ext uri="{BB962C8B-B14F-4D97-AF65-F5344CB8AC3E}">
        <p14:creationId xmlns:p14="http://schemas.microsoft.com/office/powerpoint/2010/main" val="1983782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22</a:t>
            </a:fld>
            <a:endParaRPr lang="cs-CZ"/>
          </a:p>
        </p:txBody>
      </p:sp>
    </p:spTree>
    <p:extLst>
      <p:ext uri="{BB962C8B-B14F-4D97-AF65-F5344CB8AC3E}">
        <p14:creationId xmlns:p14="http://schemas.microsoft.com/office/powerpoint/2010/main" val="511020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23</a:t>
            </a:fld>
            <a:endParaRPr lang="cs-CZ"/>
          </a:p>
        </p:txBody>
      </p:sp>
    </p:spTree>
    <p:extLst>
      <p:ext uri="{BB962C8B-B14F-4D97-AF65-F5344CB8AC3E}">
        <p14:creationId xmlns:p14="http://schemas.microsoft.com/office/powerpoint/2010/main" val="2306335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24</a:t>
            </a:fld>
            <a:endParaRPr lang="cs-CZ"/>
          </a:p>
        </p:txBody>
      </p:sp>
    </p:spTree>
    <p:extLst>
      <p:ext uri="{BB962C8B-B14F-4D97-AF65-F5344CB8AC3E}">
        <p14:creationId xmlns:p14="http://schemas.microsoft.com/office/powerpoint/2010/main" val="2062300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25</a:t>
            </a:fld>
            <a:endParaRPr lang="cs-CZ"/>
          </a:p>
        </p:txBody>
      </p:sp>
    </p:spTree>
    <p:extLst>
      <p:ext uri="{BB962C8B-B14F-4D97-AF65-F5344CB8AC3E}">
        <p14:creationId xmlns:p14="http://schemas.microsoft.com/office/powerpoint/2010/main" val="2440685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26</a:t>
            </a:fld>
            <a:endParaRPr lang="cs-CZ"/>
          </a:p>
        </p:txBody>
      </p:sp>
    </p:spTree>
    <p:extLst>
      <p:ext uri="{BB962C8B-B14F-4D97-AF65-F5344CB8AC3E}">
        <p14:creationId xmlns:p14="http://schemas.microsoft.com/office/powerpoint/2010/main" val="321392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27</a:t>
            </a:fld>
            <a:endParaRPr lang="cs-CZ"/>
          </a:p>
        </p:txBody>
      </p:sp>
    </p:spTree>
    <p:extLst>
      <p:ext uri="{BB962C8B-B14F-4D97-AF65-F5344CB8AC3E}">
        <p14:creationId xmlns:p14="http://schemas.microsoft.com/office/powerpoint/2010/main" val="2312264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28</a:t>
            </a:fld>
            <a:endParaRPr lang="cs-CZ"/>
          </a:p>
        </p:txBody>
      </p:sp>
    </p:spTree>
    <p:extLst>
      <p:ext uri="{BB962C8B-B14F-4D97-AF65-F5344CB8AC3E}">
        <p14:creationId xmlns:p14="http://schemas.microsoft.com/office/powerpoint/2010/main" val="1860129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29</a:t>
            </a:fld>
            <a:endParaRPr lang="cs-CZ"/>
          </a:p>
        </p:txBody>
      </p:sp>
    </p:spTree>
    <p:extLst>
      <p:ext uri="{BB962C8B-B14F-4D97-AF65-F5344CB8AC3E}">
        <p14:creationId xmlns:p14="http://schemas.microsoft.com/office/powerpoint/2010/main" val="282837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a:t>
            </a:fld>
            <a:endParaRPr lang="cs-CZ"/>
          </a:p>
        </p:txBody>
      </p:sp>
    </p:spTree>
    <p:extLst>
      <p:ext uri="{BB962C8B-B14F-4D97-AF65-F5344CB8AC3E}">
        <p14:creationId xmlns:p14="http://schemas.microsoft.com/office/powerpoint/2010/main" val="3241307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30</a:t>
            </a:fld>
            <a:endParaRPr lang="cs-CZ"/>
          </a:p>
        </p:txBody>
      </p:sp>
    </p:spTree>
    <p:extLst>
      <p:ext uri="{BB962C8B-B14F-4D97-AF65-F5344CB8AC3E}">
        <p14:creationId xmlns:p14="http://schemas.microsoft.com/office/powerpoint/2010/main" val="1161892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31</a:t>
            </a:fld>
            <a:endParaRPr lang="cs-CZ"/>
          </a:p>
        </p:txBody>
      </p:sp>
    </p:spTree>
    <p:extLst>
      <p:ext uri="{BB962C8B-B14F-4D97-AF65-F5344CB8AC3E}">
        <p14:creationId xmlns:p14="http://schemas.microsoft.com/office/powerpoint/2010/main" val="3763181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32</a:t>
            </a:fld>
            <a:endParaRPr lang="cs-CZ"/>
          </a:p>
        </p:txBody>
      </p:sp>
    </p:spTree>
    <p:extLst>
      <p:ext uri="{BB962C8B-B14F-4D97-AF65-F5344CB8AC3E}">
        <p14:creationId xmlns:p14="http://schemas.microsoft.com/office/powerpoint/2010/main" val="2428261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33</a:t>
            </a:fld>
            <a:endParaRPr lang="cs-CZ"/>
          </a:p>
        </p:txBody>
      </p:sp>
    </p:spTree>
    <p:extLst>
      <p:ext uri="{BB962C8B-B14F-4D97-AF65-F5344CB8AC3E}">
        <p14:creationId xmlns:p14="http://schemas.microsoft.com/office/powerpoint/2010/main" val="246836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34</a:t>
            </a:fld>
            <a:endParaRPr lang="cs-CZ"/>
          </a:p>
        </p:txBody>
      </p:sp>
    </p:spTree>
    <p:extLst>
      <p:ext uri="{BB962C8B-B14F-4D97-AF65-F5344CB8AC3E}">
        <p14:creationId xmlns:p14="http://schemas.microsoft.com/office/powerpoint/2010/main" val="1004077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35</a:t>
            </a:fld>
            <a:endParaRPr lang="cs-CZ"/>
          </a:p>
        </p:txBody>
      </p:sp>
    </p:spTree>
    <p:extLst>
      <p:ext uri="{BB962C8B-B14F-4D97-AF65-F5344CB8AC3E}">
        <p14:creationId xmlns:p14="http://schemas.microsoft.com/office/powerpoint/2010/main" val="14690395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36</a:t>
            </a:fld>
            <a:endParaRPr lang="cs-CZ"/>
          </a:p>
        </p:txBody>
      </p:sp>
    </p:spTree>
    <p:extLst>
      <p:ext uri="{BB962C8B-B14F-4D97-AF65-F5344CB8AC3E}">
        <p14:creationId xmlns:p14="http://schemas.microsoft.com/office/powerpoint/2010/main" val="3908260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37</a:t>
            </a:fld>
            <a:endParaRPr lang="cs-CZ"/>
          </a:p>
        </p:txBody>
      </p:sp>
    </p:spTree>
    <p:extLst>
      <p:ext uri="{BB962C8B-B14F-4D97-AF65-F5344CB8AC3E}">
        <p14:creationId xmlns:p14="http://schemas.microsoft.com/office/powerpoint/2010/main" val="39331890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38</a:t>
            </a:fld>
            <a:endParaRPr lang="cs-CZ"/>
          </a:p>
        </p:txBody>
      </p:sp>
    </p:spTree>
    <p:extLst>
      <p:ext uri="{BB962C8B-B14F-4D97-AF65-F5344CB8AC3E}">
        <p14:creationId xmlns:p14="http://schemas.microsoft.com/office/powerpoint/2010/main" val="4185582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39</a:t>
            </a:fld>
            <a:endParaRPr lang="cs-CZ"/>
          </a:p>
        </p:txBody>
      </p:sp>
    </p:spTree>
    <p:extLst>
      <p:ext uri="{BB962C8B-B14F-4D97-AF65-F5344CB8AC3E}">
        <p14:creationId xmlns:p14="http://schemas.microsoft.com/office/powerpoint/2010/main" val="4294961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a:t>
            </a:fld>
            <a:endParaRPr lang="cs-CZ"/>
          </a:p>
        </p:txBody>
      </p:sp>
    </p:spTree>
    <p:extLst>
      <p:ext uri="{BB962C8B-B14F-4D97-AF65-F5344CB8AC3E}">
        <p14:creationId xmlns:p14="http://schemas.microsoft.com/office/powerpoint/2010/main" val="32005769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40</a:t>
            </a:fld>
            <a:endParaRPr lang="cs-CZ"/>
          </a:p>
        </p:txBody>
      </p:sp>
    </p:spTree>
    <p:extLst>
      <p:ext uri="{BB962C8B-B14F-4D97-AF65-F5344CB8AC3E}">
        <p14:creationId xmlns:p14="http://schemas.microsoft.com/office/powerpoint/2010/main" val="12154122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41</a:t>
            </a:fld>
            <a:endParaRPr lang="cs-CZ"/>
          </a:p>
        </p:txBody>
      </p:sp>
    </p:spTree>
    <p:extLst>
      <p:ext uri="{BB962C8B-B14F-4D97-AF65-F5344CB8AC3E}">
        <p14:creationId xmlns:p14="http://schemas.microsoft.com/office/powerpoint/2010/main" val="3724125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42</a:t>
            </a:fld>
            <a:endParaRPr lang="cs-CZ"/>
          </a:p>
        </p:txBody>
      </p:sp>
    </p:spTree>
    <p:extLst>
      <p:ext uri="{BB962C8B-B14F-4D97-AF65-F5344CB8AC3E}">
        <p14:creationId xmlns:p14="http://schemas.microsoft.com/office/powerpoint/2010/main" val="26263824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43</a:t>
            </a:fld>
            <a:endParaRPr lang="cs-CZ"/>
          </a:p>
        </p:txBody>
      </p:sp>
    </p:spTree>
    <p:extLst>
      <p:ext uri="{BB962C8B-B14F-4D97-AF65-F5344CB8AC3E}">
        <p14:creationId xmlns:p14="http://schemas.microsoft.com/office/powerpoint/2010/main" val="1999262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44</a:t>
            </a:fld>
            <a:endParaRPr lang="cs-CZ"/>
          </a:p>
        </p:txBody>
      </p:sp>
    </p:spTree>
    <p:extLst>
      <p:ext uri="{BB962C8B-B14F-4D97-AF65-F5344CB8AC3E}">
        <p14:creationId xmlns:p14="http://schemas.microsoft.com/office/powerpoint/2010/main" val="40731972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45</a:t>
            </a:fld>
            <a:endParaRPr lang="cs-CZ"/>
          </a:p>
        </p:txBody>
      </p:sp>
    </p:spTree>
    <p:extLst>
      <p:ext uri="{BB962C8B-B14F-4D97-AF65-F5344CB8AC3E}">
        <p14:creationId xmlns:p14="http://schemas.microsoft.com/office/powerpoint/2010/main" val="38306460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46</a:t>
            </a:fld>
            <a:endParaRPr lang="cs-CZ"/>
          </a:p>
        </p:txBody>
      </p:sp>
    </p:spTree>
    <p:extLst>
      <p:ext uri="{BB962C8B-B14F-4D97-AF65-F5344CB8AC3E}">
        <p14:creationId xmlns:p14="http://schemas.microsoft.com/office/powerpoint/2010/main" val="34519793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47</a:t>
            </a:fld>
            <a:endParaRPr lang="cs-CZ"/>
          </a:p>
        </p:txBody>
      </p:sp>
    </p:spTree>
    <p:extLst>
      <p:ext uri="{BB962C8B-B14F-4D97-AF65-F5344CB8AC3E}">
        <p14:creationId xmlns:p14="http://schemas.microsoft.com/office/powerpoint/2010/main" val="25299407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48</a:t>
            </a:fld>
            <a:endParaRPr lang="cs-CZ"/>
          </a:p>
        </p:txBody>
      </p:sp>
    </p:spTree>
    <p:extLst>
      <p:ext uri="{BB962C8B-B14F-4D97-AF65-F5344CB8AC3E}">
        <p14:creationId xmlns:p14="http://schemas.microsoft.com/office/powerpoint/2010/main" val="10690555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49</a:t>
            </a:fld>
            <a:endParaRPr lang="cs-CZ"/>
          </a:p>
        </p:txBody>
      </p:sp>
    </p:spTree>
    <p:extLst>
      <p:ext uri="{BB962C8B-B14F-4D97-AF65-F5344CB8AC3E}">
        <p14:creationId xmlns:p14="http://schemas.microsoft.com/office/powerpoint/2010/main" val="2441205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a:t>
            </a:fld>
            <a:endParaRPr lang="cs-CZ"/>
          </a:p>
        </p:txBody>
      </p:sp>
    </p:spTree>
    <p:extLst>
      <p:ext uri="{BB962C8B-B14F-4D97-AF65-F5344CB8AC3E}">
        <p14:creationId xmlns:p14="http://schemas.microsoft.com/office/powerpoint/2010/main" val="28871278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50</a:t>
            </a:fld>
            <a:endParaRPr lang="cs-CZ"/>
          </a:p>
        </p:txBody>
      </p:sp>
    </p:spTree>
    <p:extLst>
      <p:ext uri="{BB962C8B-B14F-4D97-AF65-F5344CB8AC3E}">
        <p14:creationId xmlns:p14="http://schemas.microsoft.com/office/powerpoint/2010/main" val="1923744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51</a:t>
            </a:fld>
            <a:endParaRPr lang="cs-CZ"/>
          </a:p>
        </p:txBody>
      </p:sp>
    </p:spTree>
    <p:extLst>
      <p:ext uri="{BB962C8B-B14F-4D97-AF65-F5344CB8AC3E}">
        <p14:creationId xmlns:p14="http://schemas.microsoft.com/office/powerpoint/2010/main" val="3612883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52</a:t>
            </a:fld>
            <a:endParaRPr lang="cs-CZ"/>
          </a:p>
        </p:txBody>
      </p:sp>
    </p:spTree>
    <p:extLst>
      <p:ext uri="{BB962C8B-B14F-4D97-AF65-F5344CB8AC3E}">
        <p14:creationId xmlns:p14="http://schemas.microsoft.com/office/powerpoint/2010/main" val="39072191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53</a:t>
            </a:fld>
            <a:endParaRPr lang="cs-CZ"/>
          </a:p>
        </p:txBody>
      </p:sp>
    </p:spTree>
    <p:extLst>
      <p:ext uri="{BB962C8B-B14F-4D97-AF65-F5344CB8AC3E}">
        <p14:creationId xmlns:p14="http://schemas.microsoft.com/office/powerpoint/2010/main" val="5024111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54</a:t>
            </a:fld>
            <a:endParaRPr lang="cs-CZ"/>
          </a:p>
        </p:txBody>
      </p:sp>
    </p:spTree>
    <p:extLst>
      <p:ext uri="{BB962C8B-B14F-4D97-AF65-F5344CB8AC3E}">
        <p14:creationId xmlns:p14="http://schemas.microsoft.com/office/powerpoint/2010/main" val="20429209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55</a:t>
            </a:fld>
            <a:endParaRPr lang="cs-CZ"/>
          </a:p>
        </p:txBody>
      </p:sp>
    </p:spTree>
    <p:extLst>
      <p:ext uri="{BB962C8B-B14F-4D97-AF65-F5344CB8AC3E}">
        <p14:creationId xmlns:p14="http://schemas.microsoft.com/office/powerpoint/2010/main" val="24676340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56</a:t>
            </a:fld>
            <a:endParaRPr lang="cs-CZ"/>
          </a:p>
        </p:txBody>
      </p:sp>
    </p:spTree>
    <p:extLst>
      <p:ext uri="{BB962C8B-B14F-4D97-AF65-F5344CB8AC3E}">
        <p14:creationId xmlns:p14="http://schemas.microsoft.com/office/powerpoint/2010/main" val="35126874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57</a:t>
            </a:fld>
            <a:endParaRPr lang="cs-CZ"/>
          </a:p>
        </p:txBody>
      </p:sp>
    </p:spTree>
    <p:extLst>
      <p:ext uri="{BB962C8B-B14F-4D97-AF65-F5344CB8AC3E}">
        <p14:creationId xmlns:p14="http://schemas.microsoft.com/office/powerpoint/2010/main" val="2259096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58</a:t>
            </a:fld>
            <a:endParaRPr lang="cs-CZ"/>
          </a:p>
        </p:txBody>
      </p:sp>
    </p:spTree>
    <p:extLst>
      <p:ext uri="{BB962C8B-B14F-4D97-AF65-F5344CB8AC3E}">
        <p14:creationId xmlns:p14="http://schemas.microsoft.com/office/powerpoint/2010/main" val="10861097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59</a:t>
            </a:fld>
            <a:endParaRPr lang="cs-CZ"/>
          </a:p>
        </p:txBody>
      </p:sp>
    </p:spTree>
    <p:extLst>
      <p:ext uri="{BB962C8B-B14F-4D97-AF65-F5344CB8AC3E}">
        <p14:creationId xmlns:p14="http://schemas.microsoft.com/office/powerpoint/2010/main" val="1875443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a:t>
            </a:fld>
            <a:endParaRPr lang="cs-CZ"/>
          </a:p>
        </p:txBody>
      </p:sp>
    </p:spTree>
    <p:extLst>
      <p:ext uri="{BB962C8B-B14F-4D97-AF65-F5344CB8AC3E}">
        <p14:creationId xmlns:p14="http://schemas.microsoft.com/office/powerpoint/2010/main" val="40073349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60</a:t>
            </a:fld>
            <a:endParaRPr lang="cs-CZ"/>
          </a:p>
        </p:txBody>
      </p:sp>
    </p:spTree>
    <p:extLst>
      <p:ext uri="{BB962C8B-B14F-4D97-AF65-F5344CB8AC3E}">
        <p14:creationId xmlns:p14="http://schemas.microsoft.com/office/powerpoint/2010/main" val="27881212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61</a:t>
            </a:fld>
            <a:endParaRPr lang="cs-CZ"/>
          </a:p>
        </p:txBody>
      </p:sp>
    </p:spTree>
    <p:extLst>
      <p:ext uri="{BB962C8B-B14F-4D97-AF65-F5344CB8AC3E}">
        <p14:creationId xmlns:p14="http://schemas.microsoft.com/office/powerpoint/2010/main" val="7865976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62</a:t>
            </a:fld>
            <a:endParaRPr lang="cs-CZ"/>
          </a:p>
        </p:txBody>
      </p:sp>
    </p:spTree>
    <p:extLst>
      <p:ext uri="{BB962C8B-B14F-4D97-AF65-F5344CB8AC3E}">
        <p14:creationId xmlns:p14="http://schemas.microsoft.com/office/powerpoint/2010/main" val="35899636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63</a:t>
            </a:fld>
            <a:endParaRPr lang="cs-CZ"/>
          </a:p>
        </p:txBody>
      </p:sp>
    </p:spTree>
    <p:extLst>
      <p:ext uri="{BB962C8B-B14F-4D97-AF65-F5344CB8AC3E}">
        <p14:creationId xmlns:p14="http://schemas.microsoft.com/office/powerpoint/2010/main" val="40749651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64</a:t>
            </a:fld>
            <a:endParaRPr lang="cs-CZ"/>
          </a:p>
        </p:txBody>
      </p:sp>
    </p:spTree>
    <p:extLst>
      <p:ext uri="{BB962C8B-B14F-4D97-AF65-F5344CB8AC3E}">
        <p14:creationId xmlns:p14="http://schemas.microsoft.com/office/powerpoint/2010/main" val="26356077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65</a:t>
            </a:fld>
            <a:endParaRPr lang="cs-CZ"/>
          </a:p>
        </p:txBody>
      </p:sp>
    </p:spTree>
    <p:extLst>
      <p:ext uri="{BB962C8B-B14F-4D97-AF65-F5344CB8AC3E}">
        <p14:creationId xmlns:p14="http://schemas.microsoft.com/office/powerpoint/2010/main" val="33688623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66</a:t>
            </a:fld>
            <a:endParaRPr lang="cs-CZ"/>
          </a:p>
        </p:txBody>
      </p:sp>
    </p:spTree>
    <p:extLst>
      <p:ext uri="{BB962C8B-B14F-4D97-AF65-F5344CB8AC3E}">
        <p14:creationId xmlns:p14="http://schemas.microsoft.com/office/powerpoint/2010/main" val="10703220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67</a:t>
            </a:fld>
            <a:endParaRPr lang="cs-CZ"/>
          </a:p>
        </p:txBody>
      </p:sp>
    </p:spTree>
    <p:extLst>
      <p:ext uri="{BB962C8B-B14F-4D97-AF65-F5344CB8AC3E}">
        <p14:creationId xmlns:p14="http://schemas.microsoft.com/office/powerpoint/2010/main" val="23431881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68</a:t>
            </a:fld>
            <a:endParaRPr lang="cs-CZ"/>
          </a:p>
        </p:txBody>
      </p:sp>
    </p:spTree>
    <p:extLst>
      <p:ext uri="{BB962C8B-B14F-4D97-AF65-F5344CB8AC3E}">
        <p14:creationId xmlns:p14="http://schemas.microsoft.com/office/powerpoint/2010/main" val="15016886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69</a:t>
            </a:fld>
            <a:endParaRPr lang="cs-CZ"/>
          </a:p>
        </p:txBody>
      </p:sp>
    </p:spTree>
    <p:extLst>
      <p:ext uri="{BB962C8B-B14F-4D97-AF65-F5344CB8AC3E}">
        <p14:creationId xmlns:p14="http://schemas.microsoft.com/office/powerpoint/2010/main" val="787641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a:t>
            </a:fld>
            <a:endParaRPr lang="cs-CZ"/>
          </a:p>
        </p:txBody>
      </p:sp>
    </p:spTree>
    <p:extLst>
      <p:ext uri="{BB962C8B-B14F-4D97-AF65-F5344CB8AC3E}">
        <p14:creationId xmlns:p14="http://schemas.microsoft.com/office/powerpoint/2010/main" val="10023300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70</a:t>
            </a:fld>
            <a:endParaRPr lang="cs-CZ"/>
          </a:p>
        </p:txBody>
      </p:sp>
    </p:spTree>
    <p:extLst>
      <p:ext uri="{BB962C8B-B14F-4D97-AF65-F5344CB8AC3E}">
        <p14:creationId xmlns:p14="http://schemas.microsoft.com/office/powerpoint/2010/main" val="27089152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71</a:t>
            </a:fld>
            <a:endParaRPr lang="cs-CZ"/>
          </a:p>
        </p:txBody>
      </p:sp>
    </p:spTree>
    <p:extLst>
      <p:ext uri="{BB962C8B-B14F-4D97-AF65-F5344CB8AC3E}">
        <p14:creationId xmlns:p14="http://schemas.microsoft.com/office/powerpoint/2010/main" val="2352994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72</a:t>
            </a:fld>
            <a:endParaRPr lang="cs-CZ"/>
          </a:p>
        </p:txBody>
      </p:sp>
    </p:spTree>
    <p:extLst>
      <p:ext uri="{BB962C8B-B14F-4D97-AF65-F5344CB8AC3E}">
        <p14:creationId xmlns:p14="http://schemas.microsoft.com/office/powerpoint/2010/main" val="7140897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73</a:t>
            </a:fld>
            <a:endParaRPr lang="cs-CZ"/>
          </a:p>
        </p:txBody>
      </p:sp>
    </p:spTree>
    <p:extLst>
      <p:ext uri="{BB962C8B-B14F-4D97-AF65-F5344CB8AC3E}">
        <p14:creationId xmlns:p14="http://schemas.microsoft.com/office/powerpoint/2010/main" val="2546128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74</a:t>
            </a:fld>
            <a:endParaRPr lang="cs-CZ"/>
          </a:p>
        </p:txBody>
      </p:sp>
    </p:spTree>
    <p:extLst>
      <p:ext uri="{BB962C8B-B14F-4D97-AF65-F5344CB8AC3E}">
        <p14:creationId xmlns:p14="http://schemas.microsoft.com/office/powerpoint/2010/main" val="23083019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75</a:t>
            </a:fld>
            <a:endParaRPr lang="cs-CZ"/>
          </a:p>
        </p:txBody>
      </p:sp>
    </p:spTree>
    <p:extLst>
      <p:ext uri="{BB962C8B-B14F-4D97-AF65-F5344CB8AC3E}">
        <p14:creationId xmlns:p14="http://schemas.microsoft.com/office/powerpoint/2010/main" val="10669529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76</a:t>
            </a:fld>
            <a:endParaRPr lang="cs-CZ"/>
          </a:p>
        </p:txBody>
      </p:sp>
    </p:spTree>
    <p:extLst>
      <p:ext uri="{BB962C8B-B14F-4D97-AF65-F5344CB8AC3E}">
        <p14:creationId xmlns:p14="http://schemas.microsoft.com/office/powerpoint/2010/main" val="29321851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77</a:t>
            </a:fld>
            <a:endParaRPr lang="cs-CZ"/>
          </a:p>
        </p:txBody>
      </p:sp>
    </p:spTree>
    <p:extLst>
      <p:ext uri="{BB962C8B-B14F-4D97-AF65-F5344CB8AC3E}">
        <p14:creationId xmlns:p14="http://schemas.microsoft.com/office/powerpoint/2010/main" val="29066751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78</a:t>
            </a:fld>
            <a:endParaRPr lang="cs-CZ"/>
          </a:p>
        </p:txBody>
      </p:sp>
    </p:spTree>
    <p:extLst>
      <p:ext uri="{BB962C8B-B14F-4D97-AF65-F5344CB8AC3E}">
        <p14:creationId xmlns:p14="http://schemas.microsoft.com/office/powerpoint/2010/main" val="31648804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79</a:t>
            </a:fld>
            <a:endParaRPr lang="cs-CZ"/>
          </a:p>
        </p:txBody>
      </p:sp>
    </p:spTree>
    <p:extLst>
      <p:ext uri="{BB962C8B-B14F-4D97-AF65-F5344CB8AC3E}">
        <p14:creationId xmlns:p14="http://schemas.microsoft.com/office/powerpoint/2010/main" val="215367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a:t>
            </a:fld>
            <a:endParaRPr lang="cs-CZ"/>
          </a:p>
        </p:txBody>
      </p:sp>
    </p:spTree>
    <p:extLst>
      <p:ext uri="{BB962C8B-B14F-4D97-AF65-F5344CB8AC3E}">
        <p14:creationId xmlns:p14="http://schemas.microsoft.com/office/powerpoint/2010/main" val="30773679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80</a:t>
            </a:fld>
            <a:endParaRPr lang="cs-CZ"/>
          </a:p>
        </p:txBody>
      </p:sp>
    </p:spTree>
    <p:extLst>
      <p:ext uri="{BB962C8B-B14F-4D97-AF65-F5344CB8AC3E}">
        <p14:creationId xmlns:p14="http://schemas.microsoft.com/office/powerpoint/2010/main" val="15333055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81</a:t>
            </a:fld>
            <a:endParaRPr lang="cs-CZ"/>
          </a:p>
        </p:txBody>
      </p:sp>
    </p:spTree>
    <p:extLst>
      <p:ext uri="{BB962C8B-B14F-4D97-AF65-F5344CB8AC3E}">
        <p14:creationId xmlns:p14="http://schemas.microsoft.com/office/powerpoint/2010/main" val="6283871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82</a:t>
            </a:fld>
            <a:endParaRPr lang="cs-CZ"/>
          </a:p>
        </p:txBody>
      </p:sp>
    </p:spTree>
    <p:extLst>
      <p:ext uri="{BB962C8B-B14F-4D97-AF65-F5344CB8AC3E}">
        <p14:creationId xmlns:p14="http://schemas.microsoft.com/office/powerpoint/2010/main" val="32220035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83</a:t>
            </a:fld>
            <a:endParaRPr lang="cs-CZ"/>
          </a:p>
        </p:txBody>
      </p:sp>
    </p:spTree>
    <p:extLst>
      <p:ext uri="{BB962C8B-B14F-4D97-AF65-F5344CB8AC3E}">
        <p14:creationId xmlns:p14="http://schemas.microsoft.com/office/powerpoint/2010/main" val="29570835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84</a:t>
            </a:fld>
            <a:endParaRPr lang="cs-CZ"/>
          </a:p>
        </p:txBody>
      </p:sp>
    </p:spTree>
    <p:extLst>
      <p:ext uri="{BB962C8B-B14F-4D97-AF65-F5344CB8AC3E}">
        <p14:creationId xmlns:p14="http://schemas.microsoft.com/office/powerpoint/2010/main" val="25953050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85</a:t>
            </a:fld>
            <a:endParaRPr lang="cs-CZ"/>
          </a:p>
        </p:txBody>
      </p:sp>
    </p:spTree>
    <p:extLst>
      <p:ext uri="{BB962C8B-B14F-4D97-AF65-F5344CB8AC3E}">
        <p14:creationId xmlns:p14="http://schemas.microsoft.com/office/powerpoint/2010/main" val="36989290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86</a:t>
            </a:fld>
            <a:endParaRPr lang="cs-CZ"/>
          </a:p>
        </p:txBody>
      </p:sp>
    </p:spTree>
    <p:extLst>
      <p:ext uri="{BB962C8B-B14F-4D97-AF65-F5344CB8AC3E}">
        <p14:creationId xmlns:p14="http://schemas.microsoft.com/office/powerpoint/2010/main" val="1743831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87</a:t>
            </a:fld>
            <a:endParaRPr lang="cs-CZ"/>
          </a:p>
        </p:txBody>
      </p:sp>
    </p:spTree>
    <p:extLst>
      <p:ext uri="{BB962C8B-B14F-4D97-AF65-F5344CB8AC3E}">
        <p14:creationId xmlns:p14="http://schemas.microsoft.com/office/powerpoint/2010/main" val="2125917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88</a:t>
            </a:fld>
            <a:endParaRPr lang="cs-CZ"/>
          </a:p>
        </p:txBody>
      </p:sp>
    </p:spTree>
    <p:extLst>
      <p:ext uri="{BB962C8B-B14F-4D97-AF65-F5344CB8AC3E}">
        <p14:creationId xmlns:p14="http://schemas.microsoft.com/office/powerpoint/2010/main" val="23360434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89</a:t>
            </a:fld>
            <a:endParaRPr lang="cs-CZ"/>
          </a:p>
        </p:txBody>
      </p:sp>
    </p:spTree>
    <p:extLst>
      <p:ext uri="{BB962C8B-B14F-4D97-AF65-F5344CB8AC3E}">
        <p14:creationId xmlns:p14="http://schemas.microsoft.com/office/powerpoint/2010/main" val="1956139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a:t>
            </a:fld>
            <a:endParaRPr lang="cs-CZ"/>
          </a:p>
        </p:txBody>
      </p:sp>
    </p:spTree>
    <p:extLst>
      <p:ext uri="{BB962C8B-B14F-4D97-AF65-F5344CB8AC3E}">
        <p14:creationId xmlns:p14="http://schemas.microsoft.com/office/powerpoint/2010/main" val="39715367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90</a:t>
            </a:fld>
            <a:endParaRPr lang="cs-CZ"/>
          </a:p>
        </p:txBody>
      </p:sp>
    </p:spTree>
    <p:extLst>
      <p:ext uri="{BB962C8B-B14F-4D97-AF65-F5344CB8AC3E}">
        <p14:creationId xmlns:p14="http://schemas.microsoft.com/office/powerpoint/2010/main" val="20755618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91</a:t>
            </a:fld>
            <a:endParaRPr lang="cs-CZ"/>
          </a:p>
        </p:txBody>
      </p:sp>
    </p:spTree>
    <p:extLst>
      <p:ext uri="{BB962C8B-B14F-4D97-AF65-F5344CB8AC3E}">
        <p14:creationId xmlns:p14="http://schemas.microsoft.com/office/powerpoint/2010/main" val="22892621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92</a:t>
            </a:fld>
            <a:endParaRPr lang="cs-CZ"/>
          </a:p>
        </p:txBody>
      </p:sp>
    </p:spTree>
    <p:extLst>
      <p:ext uri="{BB962C8B-B14F-4D97-AF65-F5344CB8AC3E}">
        <p14:creationId xmlns:p14="http://schemas.microsoft.com/office/powerpoint/2010/main" val="2616713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03/07/2023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03/07/2023</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356433" indent="-356433" algn="l" defTabSz="1425732" rtl="0" eaLnBrk="1" latinLnBrk="0" hangingPunct="1">
        <a:lnSpc>
          <a:spcPct val="130000"/>
        </a:lnSpc>
        <a:spcBef>
          <a:spcPts val="0"/>
        </a:spcBef>
        <a:buFont typeface="Arial" panose="020B0604020202020204" pitchFamily="34" charset="0"/>
        <a:buChar char="•"/>
        <a:defRPr sz="3200" kern="1200">
          <a:solidFill>
            <a:schemeClr val="tx1"/>
          </a:solidFill>
          <a:latin typeface="+mn-lt"/>
          <a:ea typeface="+mn-ea"/>
          <a:cs typeface="+mn-cs"/>
        </a:defRPr>
      </a:lvl1pPr>
      <a:lvl2pPr marL="1069299" indent="-356433" algn="l" defTabSz="1425732" rtl="0" eaLnBrk="1" latinLnBrk="0" hangingPunct="1">
        <a:lnSpc>
          <a:spcPct val="130000"/>
        </a:lnSpc>
        <a:spcBef>
          <a:spcPts val="0"/>
        </a:spcBef>
        <a:buFont typeface="Arial" panose="020B0604020202020204" pitchFamily="34" charset="0"/>
        <a:buChar char="•"/>
        <a:defRPr sz="3000" kern="1200">
          <a:solidFill>
            <a:schemeClr val="tx1"/>
          </a:solidFill>
          <a:latin typeface="+mn-lt"/>
          <a:ea typeface="+mn-ea"/>
          <a:cs typeface="+mn-cs"/>
        </a:defRPr>
      </a:lvl2pPr>
      <a:lvl3pPr marL="1782166" indent="-356433" algn="l" defTabSz="1425732" rtl="0" eaLnBrk="1" latinLnBrk="0" hangingPunct="1">
        <a:lnSpc>
          <a:spcPct val="130000"/>
        </a:lnSpc>
        <a:spcBef>
          <a:spcPts val="0"/>
        </a:spcBef>
        <a:buFont typeface="Arial" panose="020B0604020202020204" pitchFamily="34" charset="0"/>
        <a:buChar char="•"/>
        <a:defRPr sz="2800"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20BD322-64EA-01FD-C93C-757380DB57B2}"/>
              </a:ext>
            </a:extLst>
          </p:cNvPr>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p:blipFill>
        <p:spPr bwMode="auto">
          <a:xfrm>
            <a:off x="9505156" y="1140265"/>
            <a:ext cx="9505156" cy="9942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4EEBCCD-49E9-79A5-5731-692DD7F16568}"/>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p:blipFill>
        <p:spPr bwMode="auto">
          <a:xfrm>
            <a:off x="18255" y="1140265"/>
            <a:ext cx="9486901" cy="994239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689932"/>
          </a:xfrm>
          <a:prstGeom prst="rect">
            <a:avLst/>
          </a:prstGeom>
        </p:spPr>
        <p:txBody>
          <a:bodyPr vert="horz" wrap="square" lIns="0" tIns="12700" rIns="0" bIns="0" rtlCol="0">
            <a:spAutoFit/>
          </a:bodyPr>
          <a:lstStyle/>
          <a:p>
            <a:pPr marL="12700">
              <a:spcBef>
                <a:spcPts val="100"/>
              </a:spcBef>
            </a:pPr>
            <a:r>
              <a:rPr lang="en-US" sz="4400" spc="-10">
                <a:solidFill>
                  <a:srgbClr val="FFFFFF"/>
                </a:solidFill>
                <a:cs typeface="Source Sans Pro Light"/>
              </a:rPr>
              <a:t>Chương 6. BIỂU DIỄN VÀ SUY LUẬN TRI THỨC</a:t>
            </a:r>
            <a:endParaRPr sz="4400" dirty="0">
              <a:cs typeface="Source Sans Pro Light"/>
            </a:endParaRPr>
          </a:p>
        </p:txBody>
      </p:sp>
      <p:sp>
        <p:nvSpPr>
          <p:cNvPr id="18" name="object 18"/>
          <p:cNvSpPr txBox="1"/>
          <p:nvPr/>
        </p:nvSpPr>
        <p:spPr>
          <a:xfrm>
            <a:off x="8971756" y="2146300"/>
            <a:ext cx="9677400" cy="2149306"/>
          </a:xfrm>
          <a:prstGeom prst="rect">
            <a:avLst/>
          </a:prstGeom>
        </p:spPr>
        <p:txBody>
          <a:bodyPr vert="horz" wrap="square" lIns="0" tIns="12700" rIns="0" bIns="0" rtlCol="0">
            <a:spAutoFit/>
          </a:bodyPr>
          <a:lstStyle/>
          <a:p>
            <a:pPr marL="1223010" marR="5080" indent="-1210945" algn="ctr">
              <a:lnSpc>
                <a:spcPct val="100000"/>
              </a:lnSpc>
              <a:spcBef>
                <a:spcPts val="100"/>
              </a:spcBef>
            </a:pPr>
            <a:r>
              <a:rPr lang="en-US" sz="7200" spc="-5">
                <a:solidFill>
                  <a:srgbClr val="00318B"/>
                </a:solidFill>
                <a:cs typeface="Source Sans Pro"/>
              </a:rPr>
              <a:t>TRÍ TUỆ NHÂN TẠO</a:t>
            </a:r>
          </a:p>
          <a:p>
            <a:pPr marL="1223010" marR="5080" indent="-1210945" algn="ctr">
              <a:lnSpc>
                <a:spcPct val="100000"/>
              </a:lnSpc>
              <a:spcBef>
                <a:spcPts val="100"/>
              </a:spcBef>
            </a:pPr>
            <a:r>
              <a:rPr lang="en-US" sz="6600" i="1" spc="-5">
                <a:solidFill>
                  <a:srgbClr val="00318B"/>
                </a:solidFill>
                <a:cs typeface="Source Sans Pro"/>
              </a:rPr>
              <a:t>Artificial Intelligence</a:t>
            </a:r>
            <a:endParaRPr lang="cs-CZ" sz="7200" i="1" dirty="0">
              <a:cs typeface="Source Sans Pro"/>
            </a:endParaRPr>
          </a:p>
        </p:txBody>
      </p:sp>
      <p:sp>
        <p:nvSpPr>
          <p:cNvPr id="19" name="object 19"/>
          <p:cNvSpPr/>
          <p:nvPr/>
        </p:nvSpPr>
        <p:spPr>
          <a:xfrm flipV="1">
            <a:off x="10000456" y="4127500"/>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9657556" y="5329787"/>
            <a:ext cx="7888372" cy="2513509"/>
          </a:xfrm>
          <a:prstGeom prst="rect">
            <a:avLst/>
          </a:prstGeom>
        </p:spPr>
        <p:txBody>
          <a:bodyPr vert="horz" wrap="square" lIns="0" tIns="12700" rIns="0" bIns="0" rtlCol="0">
            <a:spAutoFit/>
          </a:bodyPr>
          <a:lstStyle/>
          <a:p>
            <a:pPr marL="146050" marR="5080" indent="-133985">
              <a:lnSpc>
                <a:spcPct val="100000"/>
              </a:lnSpc>
              <a:spcBef>
                <a:spcPts val="100"/>
              </a:spcBef>
            </a:pPr>
            <a:r>
              <a:rPr lang="en-US" sz="4000" spc="-5">
                <a:cs typeface="Source Sans Pro Light"/>
              </a:rPr>
              <a:t>Đoàn Vũ Thịnh</a:t>
            </a:r>
          </a:p>
          <a:p>
            <a:pPr marL="146050" marR="5080" indent="-133985">
              <a:lnSpc>
                <a:spcPct val="100000"/>
              </a:lnSpc>
              <a:spcBef>
                <a:spcPts val="100"/>
              </a:spcBef>
            </a:pPr>
            <a:r>
              <a:rPr lang="en-US" sz="4000" spc="-5">
                <a:cs typeface="Source Sans Pro Light"/>
              </a:rPr>
              <a:t>Khoa Công nghệ Thông tin</a:t>
            </a:r>
          </a:p>
          <a:p>
            <a:pPr marL="146050" marR="5080" indent="-133985">
              <a:lnSpc>
                <a:spcPct val="100000"/>
              </a:lnSpc>
              <a:spcBef>
                <a:spcPts val="100"/>
              </a:spcBef>
            </a:pPr>
            <a:r>
              <a:rPr lang="en-US" sz="4000" spc="-5">
                <a:cs typeface="Source Sans Pro Light"/>
              </a:rPr>
              <a:t>Đại học Nha Trang</a:t>
            </a:r>
          </a:p>
          <a:p>
            <a:pPr marL="146050" marR="5080" indent="-133985">
              <a:lnSpc>
                <a:spcPct val="100000"/>
              </a:lnSpc>
              <a:spcBef>
                <a:spcPts val="100"/>
              </a:spcBef>
            </a:pPr>
            <a:r>
              <a:rPr lang="en-US" sz="4000" spc="-5">
                <a:cs typeface="Source Sans Pro Light"/>
              </a:rPr>
              <a:t>Email: thinhdv@ntu.edu.vn</a:t>
            </a:r>
            <a:endParaRPr lang="en-US" sz="4000" dirty="0">
              <a:cs typeface="Source Sans Pro Light"/>
            </a:endParaRPr>
          </a:p>
        </p:txBody>
      </p:sp>
      <p:sp>
        <p:nvSpPr>
          <p:cNvPr id="10" name="object 20">
            <a:extLst>
              <a:ext uri="{FF2B5EF4-FFF2-40B4-BE49-F238E27FC236}">
                <a16:creationId xmlns:a16="http://schemas.microsoft.com/office/drawing/2014/main" id="{EAB98D30-1FCB-1DF6-1A38-FE534D0BAC62}"/>
              </a:ext>
            </a:extLst>
          </p:cNvPr>
          <p:cNvSpPr txBox="1"/>
          <p:nvPr/>
        </p:nvSpPr>
        <p:spPr>
          <a:xfrm>
            <a:off x="14704970" y="9870634"/>
            <a:ext cx="4287087" cy="505267"/>
          </a:xfrm>
          <a:prstGeom prst="rect">
            <a:avLst/>
          </a:prstGeom>
        </p:spPr>
        <p:txBody>
          <a:bodyPr vert="horz" wrap="square" lIns="0" tIns="12700" rIns="0" bIns="0" rtlCol="0">
            <a:spAutoFit/>
          </a:bodyPr>
          <a:lstStyle/>
          <a:p>
            <a:pPr marL="146050" marR="5080" indent="-133985">
              <a:lnSpc>
                <a:spcPct val="100000"/>
              </a:lnSpc>
              <a:spcBef>
                <a:spcPts val="100"/>
              </a:spcBef>
            </a:pPr>
            <a:r>
              <a:rPr lang="en-US" sz="3200" spc="-5">
                <a:cs typeface="Source Sans Pro Light"/>
              </a:rPr>
              <a:t>Nha Trang, 06-2023</a:t>
            </a:r>
            <a:endParaRPr lang="en-US" sz="3200" dirty="0">
              <a:cs typeface="Source Sans Pr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984500"/>
            <a:ext cx="16916400" cy="6343468"/>
          </a:xfrm>
          <a:prstGeom prst="rect">
            <a:avLst/>
          </a:prstGeom>
        </p:spPr>
        <p:txBody>
          <a:bodyPr vert="horz" wrap="square" lIns="0" tIns="12700" rIns="0" bIns="0" rtlCol="0">
            <a:spAutoFit/>
          </a:bodyPr>
          <a:lstStyle/>
          <a:p>
            <a:pPr marL="1040765" marR="5080" lvl="1" indent="-571500" algn="just">
              <a:lnSpc>
                <a:spcPct val="130000"/>
              </a:lnSpc>
              <a:buFont typeface="Wingdings" panose="05000000000000000000" pitchFamily="2" charset="2"/>
              <a:buChar char="§"/>
            </a:pPr>
            <a:r>
              <a:rPr lang="it-IT" sz="4000" spc="-5"/>
              <a:t>Trong các sự kiện O-A-V, một đối tượng có thể có nhiều thuộc tính với các kiểu giá trị khác nhau. Hơn nữa một thuộc tính cũng có thể có một hoặc nhiều giá trị. Chúng được gọi là các sự kiện «đơn trị» hoặc «đa trị». Điều này cho phép các hệ tri thức linh động trong việc biểu diễn các tri thức cần thiết.</a:t>
            </a:r>
          </a:p>
          <a:p>
            <a:pPr marL="1040765" marR="5080" lvl="1" indent="-571500" algn="just">
              <a:lnSpc>
                <a:spcPct val="130000"/>
              </a:lnSpc>
              <a:buFont typeface="Wingdings" panose="05000000000000000000" pitchFamily="2" charset="2"/>
              <a:buChar char="§"/>
            </a:pPr>
            <a:r>
              <a:rPr lang="it-IT" sz="4000" spc="-5"/>
              <a:t>Các sự kiện không phải lúc nào cũng đảm bảo là đúng hay sai với độ chắc chắn hoàn toàn. Vì thế, khi xem xét các sự kiện, người ta còn sử dụng thêm một khái niệm là độ «tin cậy».</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vi-VN" sz="4400"/>
              <a:t>Bộ ba Đối tượng – Thuộc tính – Giá trị</a:t>
            </a:r>
          </a:p>
        </p:txBody>
      </p:sp>
    </p:spTree>
    <p:extLst>
      <p:ext uri="{BB962C8B-B14F-4D97-AF65-F5344CB8AC3E}">
        <p14:creationId xmlns:p14="http://schemas.microsoft.com/office/powerpoint/2010/main" val="1596870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527300"/>
            <a:ext cx="16916400" cy="634346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Là cấu trúc tri thức dùng để liên kết thông tin đã biết với</a:t>
            </a:r>
            <a:r>
              <a:rPr lang="en-US" sz="4000" spc="-5"/>
              <a:t> </a:t>
            </a:r>
            <a:r>
              <a:rPr lang="vi-VN" sz="4000" spc="-5"/>
              <a:t>thông tin khác giúp đưa ra các suy luận, kết luận</a:t>
            </a:r>
            <a:r>
              <a:rPr lang="en-US" sz="4000" spc="-5"/>
              <a:t>.</a:t>
            </a:r>
          </a:p>
          <a:p>
            <a:pPr marL="583565" marR="5080" indent="-571500" algn="just">
              <a:lnSpc>
                <a:spcPct val="130000"/>
              </a:lnSpc>
              <a:buFont typeface="Wingdings" panose="05000000000000000000" pitchFamily="2" charset="2"/>
              <a:buChar char="§"/>
            </a:pPr>
            <a:r>
              <a:rPr lang="en-US" sz="4000" spc="-5"/>
              <a:t>Trong hệ thống dựa trên các luật, người ta thu thập các tri thức lĩnh vực trong một tập và lưu chúng trong cơ sở tri thức của hệ thống. Hệ thống dùng các luật này cùng với các thông tin trong bộ nhớ để giải bài toán. Việc xử lý các luật trong hệ thống dựa trên các luật được quản lý bằng một module gọi là bộ suy diễn.</a:t>
            </a:r>
          </a:p>
          <a:p>
            <a:pPr marL="583565" marR="5080" indent="-571500" algn="just">
              <a:lnSpc>
                <a:spcPct val="130000"/>
              </a:lnSpc>
              <a:buFont typeface="Wingdings" panose="05000000000000000000" pitchFamily="2" charset="2"/>
              <a:buChar char="§"/>
            </a:pPr>
            <a:r>
              <a:rPr lang="en-US" sz="4000" spc="-5"/>
              <a:t>7 dạng luật cơ bản:</a:t>
            </a:r>
            <a:endParaRPr lang="it-IT" sz="4000" spc="-5"/>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Các luật dẫn</a:t>
            </a:r>
            <a:endParaRPr lang="vi-VN" sz="4400"/>
          </a:p>
        </p:txBody>
      </p:sp>
    </p:spTree>
    <p:extLst>
      <p:ext uri="{BB962C8B-B14F-4D97-AF65-F5344CB8AC3E}">
        <p14:creationId xmlns:p14="http://schemas.microsoft.com/office/powerpoint/2010/main" val="732972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012775"/>
            <a:ext cx="16916400" cy="874412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1. Quan hệ</a:t>
            </a:r>
          </a:p>
          <a:p>
            <a:pPr marL="1497965" marR="5080" lvl="2" indent="-571500" algn="just">
              <a:lnSpc>
                <a:spcPct val="130000"/>
              </a:lnSpc>
              <a:buFont typeface="Wingdings" panose="05000000000000000000" pitchFamily="2" charset="2"/>
              <a:buChar char="§"/>
            </a:pPr>
            <a:r>
              <a:rPr lang="en-US" sz="4000" spc="-5"/>
              <a:t>IF Bình điện hỏng THEN Xe không khởi động được</a:t>
            </a:r>
          </a:p>
          <a:p>
            <a:pPr marL="583565" marR="5080" indent="-571500" algn="just">
              <a:lnSpc>
                <a:spcPct val="130000"/>
              </a:lnSpc>
              <a:buFont typeface="Wingdings" panose="05000000000000000000" pitchFamily="2" charset="2"/>
              <a:buChar char="§"/>
            </a:pPr>
            <a:r>
              <a:rPr lang="en-US" sz="4000" spc="-5"/>
              <a:t>2. Lời khuyên</a:t>
            </a:r>
          </a:p>
          <a:p>
            <a:pPr marL="1497965" marR="5080" lvl="2" indent="-571500" algn="just">
              <a:lnSpc>
                <a:spcPct val="130000"/>
              </a:lnSpc>
              <a:buFont typeface="Wingdings" panose="05000000000000000000" pitchFamily="2" charset="2"/>
              <a:buChar char="§"/>
            </a:pPr>
            <a:r>
              <a:rPr lang="en-US" sz="4000" spc="-5"/>
              <a:t>IF Xe không khởi động được THEN Đi bộ</a:t>
            </a:r>
          </a:p>
          <a:p>
            <a:pPr marL="583565" marR="5080" indent="-571500" algn="just">
              <a:lnSpc>
                <a:spcPct val="130000"/>
              </a:lnSpc>
              <a:buFont typeface="Wingdings" panose="05000000000000000000" pitchFamily="2" charset="2"/>
              <a:buChar char="§"/>
            </a:pPr>
            <a:r>
              <a:rPr lang="en-US" sz="4000" spc="-5"/>
              <a:t>3. Hướng dẫn</a:t>
            </a:r>
          </a:p>
          <a:p>
            <a:pPr marL="1497965" marR="5080" lvl="2" indent="-571500" algn="just">
              <a:lnSpc>
                <a:spcPct val="130000"/>
              </a:lnSpc>
              <a:buFont typeface="Wingdings" panose="05000000000000000000" pitchFamily="2" charset="2"/>
              <a:buChar char="§"/>
            </a:pPr>
            <a:r>
              <a:rPr lang="en-US" sz="4000" spc="-5"/>
              <a:t>IF Xe không khởi động được AND Hệ thống nhiên liệu tốt</a:t>
            </a:r>
          </a:p>
          <a:p>
            <a:pPr marL="1497965" marR="5080" lvl="2" indent="-571500" algn="just">
              <a:lnSpc>
                <a:spcPct val="130000"/>
              </a:lnSpc>
              <a:buFont typeface="Wingdings" panose="05000000000000000000" pitchFamily="2" charset="2"/>
              <a:buChar char="§"/>
            </a:pPr>
            <a:r>
              <a:rPr lang="en-US" sz="4000" spc="-5"/>
              <a:t>THEN Kiểm tra hệ thống điện</a:t>
            </a:r>
          </a:p>
          <a:p>
            <a:pPr marL="583565" marR="5080" indent="-571500" algn="just">
              <a:lnSpc>
                <a:spcPct val="130000"/>
              </a:lnSpc>
              <a:buFont typeface="Wingdings" panose="05000000000000000000" pitchFamily="2" charset="2"/>
              <a:buChar char="§"/>
            </a:pPr>
            <a:r>
              <a:rPr lang="en-US" sz="4000" spc="-5"/>
              <a:t>4. Chiến lược</a:t>
            </a:r>
          </a:p>
          <a:p>
            <a:pPr marL="1497965" marR="5080" lvl="2" indent="-571500" algn="just">
              <a:lnSpc>
                <a:spcPct val="130000"/>
              </a:lnSpc>
              <a:buFont typeface="Wingdings" panose="05000000000000000000" pitchFamily="2" charset="2"/>
              <a:buChar char="§"/>
            </a:pPr>
            <a:r>
              <a:rPr lang="en-US" sz="4000" spc="-5"/>
              <a:t>IF Xe không khởi động được</a:t>
            </a:r>
          </a:p>
          <a:p>
            <a:pPr marL="1497965" marR="5080" lvl="2" indent="-571500" algn="just">
              <a:lnSpc>
                <a:spcPct val="130000"/>
              </a:lnSpc>
              <a:buFont typeface="Wingdings" panose="05000000000000000000" pitchFamily="2" charset="2"/>
              <a:buChar char="§"/>
            </a:pPr>
            <a:r>
              <a:rPr lang="en-US" sz="4000" spc="-5"/>
              <a:t>THEN Đầu tiên hãy kiểm tra hệ thống nhiên liệu, sau đó kiểm tra hệ thống điện</a:t>
            </a:r>
            <a:endParaRPr lang="it-IT" sz="4000" spc="-5"/>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Các luật dẫn</a:t>
            </a:r>
            <a:endParaRPr lang="vi-VN" sz="4400"/>
          </a:p>
        </p:txBody>
      </p:sp>
    </p:spTree>
    <p:extLst>
      <p:ext uri="{BB962C8B-B14F-4D97-AF65-F5344CB8AC3E}">
        <p14:creationId xmlns:p14="http://schemas.microsoft.com/office/powerpoint/2010/main" val="3931952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012775"/>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5. Diễn giải</a:t>
            </a:r>
          </a:p>
          <a:p>
            <a:pPr marL="1497965" marR="5080" lvl="2" indent="-571500" algn="just">
              <a:lnSpc>
                <a:spcPct val="130000"/>
              </a:lnSpc>
              <a:buFont typeface="Wingdings" panose="05000000000000000000" pitchFamily="2" charset="2"/>
              <a:buChar char="§"/>
            </a:pPr>
            <a:r>
              <a:rPr lang="en-US" sz="4000" spc="-5"/>
              <a:t>IF Xe nổ AND Tiếng giòn THEN Động cơ h.đ bình thường</a:t>
            </a:r>
          </a:p>
          <a:p>
            <a:pPr marL="583565" marR="5080" indent="-571500" algn="just">
              <a:lnSpc>
                <a:spcPct val="130000"/>
              </a:lnSpc>
              <a:buFont typeface="Wingdings" panose="05000000000000000000" pitchFamily="2" charset="2"/>
              <a:buChar char="§"/>
            </a:pPr>
            <a:r>
              <a:rPr lang="en-US" sz="4000" spc="-5"/>
              <a:t>6. Chẩn đoán</a:t>
            </a:r>
          </a:p>
          <a:p>
            <a:pPr marL="1497965" marR="5080" lvl="2" indent="-571500" algn="just">
              <a:lnSpc>
                <a:spcPct val="130000"/>
              </a:lnSpc>
              <a:buFont typeface="Wingdings" panose="05000000000000000000" pitchFamily="2" charset="2"/>
              <a:buChar char="§"/>
            </a:pPr>
            <a:r>
              <a:rPr lang="it-IT" sz="4000" spc="-5"/>
              <a:t>IF Sốt cao AND Đau họng THEN Bị covid-19</a:t>
            </a:r>
          </a:p>
          <a:p>
            <a:pPr marL="583565" marR="5080" indent="-571500" algn="just">
              <a:lnSpc>
                <a:spcPct val="130000"/>
              </a:lnSpc>
              <a:buFont typeface="Wingdings" panose="05000000000000000000" pitchFamily="2" charset="2"/>
              <a:buChar char="§"/>
            </a:pPr>
            <a:r>
              <a:rPr lang="it-IT" sz="4000" spc="-5"/>
              <a:t>7. Thiết kế</a:t>
            </a:r>
          </a:p>
          <a:p>
            <a:pPr marL="1497965" marR="5080" lvl="2" indent="-571500" algn="just">
              <a:lnSpc>
                <a:spcPct val="130000"/>
              </a:lnSpc>
              <a:buFont typeface="Wingdings" panose="05000000000000000000" pitchFamily="2" charset="2"/>
              <a:buChar char="§"/>
            </a:pPr>
            <a:r>
              <a:rPr lang="it-IT" sz="4000" spc="-5"/>
              <a:t>IF là nữ AND Da sáng THEN Nên chọn SH-Mode AND Màu sáng</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Các luật dẫn</a:t>
            </a:r>
            <a:endParaRPr lang="vi-VN" sz="4400"/>
          </a:p>
        </p:txBody>
      </p:sp>
    </p:spTree>
    <p:extLst>
      <p:ext uri="{BB962C8B-B14F-4D97-AF65-F5344CB8AC3E}">
        <p14:creationId xmlns:p14="http://schemas.microsoft.com/office/powerpoint/2010/main" val="305289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451100"/>
            <a:ext cx="16916400" cy="794390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Luật có biến: Áp dụng cần thực hiện cùng một phép toán trên một tập hay các đối tượng.</a:t>
            </a:r>
          </a:p>
          <a:p>
            <a:pPr marL="1497965" marR="5080" lvl="2" indent="-571500" algn="just">
              <a:lnSpc>
                <a:spcPct val="130000"/>
              </a:lnSpc>
              <a:buFont typeface="Wingdings" panose="05000000000000000000" pitchFamily="2" charset="2"/>
              <a:buChar char="§"/>
            </a:pPr>
            <a:r>
              <a:rPr lang="it-IT" sz="4000" spc="-5"/>
              <a:t>IF X là viên chức AND X là nam giới AND Tuổi X&gt;63</a:t>
            </a:r>
          </a:p>
          <a:p>
            <a:pPr marL="1497965" marR="5080" lvl="2" indent="-571500" algn="just">
              <a:lnSpc>
                <a:spcPct val="130000"/>
              </a:lnSpc>
              <a:buFont typeface="Wingdings" panose="05000000000000000000" pitchFamily="2" charset="2"/>
              <a:buChar char="§"/>
            </a:pPr>
            <a:r>
              <a:rPr lang="it-IT" sz="4000" spc="-5"/>
              <a:t>THEN X có thể nghỉ hưu</a:t>
            </a:r>
          </a:p>
          <a:p>
            <a:pPr marL="583565" marR="5080" indent="-571500" algn="just">
              <a:lnSpc>
                <a:spcPct val="130000"/>
              </a:lnSpc>
              <a:buFont typeface="Wingdings" panose="05000000000000000000" pitchFamily="2" charset="2"/>
              <a:buChar char="§"/>
            </a:pPr>
            <a:r>
              <a:rPr lang="it-IT" sz="4000" spc="-5"/>
              <a:t>Luật không chắc chắn: Sự kiện có thể không chắc chắn (mệnh đề phát biểu – luật đưa thêm hệ số chắc chắn CF).</a:t>
            </a:r>
          </a:p>
          <a:p>
            <a:pPr marL="1497965" marR="5080" lvl="2" indent="-571500" algn="just">
              <a:lnSpc>
                <a:spcPct val="130000"/>
              </a:lnSpc>
              <a:buFont typeface="Wingdings" panose="05000000000000000000" pitchFamily="2" charset="2"/>
              <a:buChar char="§"/>
            </a:pPr>
            <a:r>
              <a:rPr lang="it-IT" sz="4000" spc="-5"/>
              <a:t>IF Giá vàng tăng THEN Giá đất tăng, CF=0,9</a:t>
            </a:r>
          </a:p>
          <a:p>
            <a:pPr marL="583565" marR="5080" indent="-571500" algn="just">
              <a:lnSpc>
                <a:spcPct val="130000"/>
              </a:lnSpc>
              <a:buFont typeface="Wingdings" panose="05000000000000000000" pitchFamily="2" charset="2"/>
              <a:buChar char="§"/>
            </a:pPr>
            <a:r>
              <a:rPr lang="it-IT" sz="4000" spc="-5"/>
              <a:t>Siêu luật: mô tả cách thức dùng các luật khác (Không có TT mới)</a:t>
            </a:r>
          </a:p>
          <a:p>
            <a:pPr marL="1497965" marR="5080" lvl="2" indent="-571500" algn="just">
              <a:lnSpc>
                <a:spcPct val="130000"/>
              </a:lnSpc>
              <a:buFont typeface="Wingdings" panose="05000000000000000000" pitchFamily="2" charset="2"/>
              <a:buChar char="§"/>
            </a:pPr>
            <a:r>
              <a:rPr lang="it-IT" sz="4000" spc="-5"/>
              <a:t>IF máy không khởi động AND phần cứng tốt THEN sử dụng các luật liên quan đến Hệ điều hành</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Mở rộng cho các luật</a:t>
            </a:r>
            <a:endParaRPr lang="vi-VN" sz="4400"/>
          </a:p>
        </p:txBody>
      </p:sp>
    </p:spTree>
    <p:extLst>
      <p:ext uri="{BB962C8B-B14F-4D97-AF65-F5344CB8AC3E}">
        <p14:creationId xmlns:p14="http://schemas.microsoft.com/office/powerpoint/2010/main" val="1101561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Là phương pháp biểu diễn tri thức dùng đồ thị: Nút biểu diễn</a:t>
            </a:r>
            <a:r>
              <a:rPr lang="en-US" sz="4000" spc="-5"/>
              <a:t> </a:t>
            </a:r>
            <a:r>
              <a:rPr lang="vi-VN" sz="4000" spc="-5"/>
              <a:t>đối tượng; cung biểu diễn quan hệ.</a:t>
            </a:r>
            <a:endParaRPr lang="it-IT" sz="4000" spc="-5"/>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grpSp>
        <p:nvGrpSpPr>
          <p:cNvPr id="21" name="Group 20">
            <a:extLst>
              <a:ext uri="{FF2B5EF4-FFF2-40B4-BE49-F238E27FC236}">
                <a16:creationId xmlns:a16="http://schemas.microsoft.com/office/drawing/2014/main" id="{B641FD30-9003-2F5B-10E7-071BBC99B63A}"/>
              </a:ext>
            </a:extLst>
          </p:cNvPr>
          <p:cNvGrpSpPr/>
          <p:nvPr/>
        </p:nvGrpSpPr>
        <p:grpSpPr>
          <a:xfrm>
            <a:off x="4171156" y="4318672"/>
            <a:ext cx="8915399" cy="4838028"/>
            <a:chOff x="1504156" y="4318672"/>
            <a:chExt cx="8915399" cy="4838028"/>
          </a:xfrm>
        </p:grpSpPr>
        <p:sp>
          <p:nvSpPr>
            <p:cNvPr id="5" name="Oval 4">
              <a:extLst>
                <a:ext uri="{FF2B5EF4-FFF2-40B4-BE49-F238E27FC236}">
                  <a16:creationId xmlns:a16="http://schemas.microsoft.com/office/drawing/2014/main" id="{406037EA-BA9F-1ABB-86C4-BBDE59E9798E}"/>
                </a:ext>
              </a:extLst>
            </p:cNvPr>
            <p:cNvSpPr/>
            <p:nvPr/>
          </p:nvSpPr>
          <p:spPr>
            <a:xfrm>
              <a:off x="1504156" y="5785748"/>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SẺ</a:t>
              </a:r>
            </a:p>
          </p:txBody>
        </p:sp>
        <p:sp>
          <p:nvSpPr>
            <p:cNvPr id="6" name="Oval 5">
              <a:extLst>
                <a:ext uri="{FF2B5EF4-FFF2-40B4-BE49-F238E27FC236}">
                  <a16:creationId xmlns:a16="http://schemas.microsoft.com/office/drawing/2014/main" id="{7D8BE34A-D27A-6729-D203-13F77CD5AE06}"/>
                </a:ext>
              </a:extLst>
            </p:cNvPr>
            <p:cNvSpPr/>
            <p:nvPr/>
          </p:nvSpPr>
          <p:spPr>
            <a:xfrm>
              <a:off x="5085556" y="5785748"/>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Chim</a:t>
              </a:r>
            </a:p>
          </p:txBody>
        </p:sp>
        <p:sp>
          <p:nvSpPr>
            <p:cNvPr id="7" name="Oval 6">
              <a:extLst>
                <a:ext uri="{FF2B5EF4-FFF2-40B4-BE49-F238E27FC236}">
                  <a16:creationId xmlns:a16="http://schemas.microsoft.com/office/drawing/2014/main" id="{C428186F-B4D5-626C-05CE-14CF6FCAF7DF}"/>
                </a:ext>
              </a:extLst>
            </p:cNvPr>
            <p:cNvSpPr/>
            <p:nvPr/>
          </p:nvSpPr>
          <p:spPr>
            <a:xfrm>
              <a:off x="8590755" y="4318672"/>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Bay</a:t>
              </a:r>
            </a:p>
          </p:txBody>
        </p:sp>
        <p:sp>
          <p:nvSpPr>
            <p:cNvPr id="8" name="Oval 7">
              <a:extLst>
                <a:ext uri="{FF2B5EF4-FFF2-40B4-BE49-F238E27FC236}">
                  <a16:creationId xmlns:a16="http://schemas.microsoft.com/office/drawing/2014/main" id="{0657E727-1460-BA9F-0F18-1F1B22AF2F2F}"/>
                </a:ext>
              </a:extLst>
            </p:cNvPr>
            <p:cNvSpPr/>
            <p:nvPr/>
          </p:nvSpPr>
          <p:spPr>
            <a:xfrm>
              <a:off x="8590755" y="73279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Cánh</a:t>
              </a:r>
            </a:p>
          </p:txBody>
        </p:sp>
        <p:cxnSp>
          <p:nvCxnSpPr>
            <p:cNvPr id="10" name="Straight Arrow Connector 9">
              <a:extLst>
                <a:ext uri="{FF2B5EF4-FFF2-40B4-BE49-F238E27FC236}">
                  <a16:creationId xmlns:a16="http://schemas.microsoft.com/office/drawing/2014/main" id="{AAC11784-EF4C-B927-7AB2-4F998704D0CE}"/>
                </a:ext>
              </a:extLst>
            </p:cNvPr>
            <p:cNvCxnSpPr>
              <a:stCxn id="5" idx="6"/>
              <a:endCxn id="6" idx="2"/>
            </p:cNvCxnSpPr>
            <p:nvPr/>
          </p:nvCxnSpPr>
          <p:spPr>
            <a:xfrm>
              <a:off x="3332956" y="6700148"/>
              <a:ext cx="17526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0AB369E-9F8E-A887-EC40-854BA9E1ED2C}"/>
                </a:ext>
              </a:extLst>
            </p:cNvPr>
            <p:cNvSpPr txBox="1"/>
            <p:nvPr/>
          </p:nvSpPr>
          <p:spPr>
            <a:xfrm>
              <a:off x="3465512" y="6115373"/>
              <a:ext cx="1523999" cy="584775"/>
            </a:xfrm>
            <a:prstGeom prst="rect">
              <a:avLst/>
            </a:prstGeom>
            <a:noFill/>
          </p:spPr>
          <p:txBody>
            <a:bodyPr wrap="square" rtlCol="0">
              <a:spAutoFit/>
            </a:bodyPr>
            <a:lstStyle/>
            <a:p>
              <a:pPr algn="ctr"/>
              <a:r>
                <a:rPr lang="en-US" sz="3200"/>
                <a:t>là</a:t>
              </a:r>
            </a:p>
          </p:txBody>
        </p:sp>
        <p:cxnSp>
          <p:nvCxnSpPr>
            <p:cNvPr id="15" name="Straight Arrow Connector 14">
              <a:extLst>
                <a:ext uri="{FF2B5EF4-FFF2-40B4-BE49-F238E27FC236}">
                  <a16:creationId xmlns:a16="http://schemas.microsoft.com/office/drawing/2014/main" id="{7EC991AB-57E1-33D5-187C-91D05EBD1BD9}"/>
                </a:ext>
              </a:extLst>
            </p:cNvPr>
            <p:cNvCxnSpPr>
              <a:stCxn id="6" idx="7"/>
              <a:endCxn id="7" idx="2"/>
            </p:cNvCxnSpPr>
            <p:nvPr/>
          </p:nvCxnSpPr>
          <p:spPr>
            <a:xfrm flipV="1">
              <a:off x="6646534" y="5233072"/>
              <a:ext cx="1944221" cy="82049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281ACF1-5632-7AD4-91BC-1FBFD1373B7F}"/>
                </a:ext>
              </a:extLst>
            </p:cNvPr>
            <p:cNvCxnSpPr>
              <a:stCxn id="6" idx="5"/>
              <a:endCxn id="8" idx="2"/>
            </p:cNvCxnSpPr>
            <p:nvPr/>
          </p:nvCxnSpPr>
          <p:spPr>
            <a:xfrm>
              <a:off x="6646534" y="7346726"/>
              <a:ext cx="1944221" cy="895574"/>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0FE11B-8308-0390-89FE-BB61DE35AD89}"/>
                </a:ext>
              </a:extLst>
            </p:cNvPr>
            <p:cNvSpPr txBox="1"/>
            <p:nvPr/>
          </p:nvSpPr>
          <p:spPr>
            <a:xfrm rot="20132621">
              <a:off x="6165674" y="4903160"/>
              <a:ext cx="2401421" cy="584775"/>
            </a:xfrm>
            <a:prstGeom prst="rect">
              <a:avLst/>
            </a:prstGeom>
            <a:noFill/>
          </p:spPr>
          <p:txBody>
            <a:bodyPr wrap="square" rtlCol="0">
              <a:spAutoFit/>
            </a:bodyPr>
            <a:lstStyle/>
            <a:p>
              <a:pPr algn="ctr"/>
              <a:r>
                <a:rPr lang="en-US" sz="3200"/>
                <a:t>di chuyển</a:t>
              </a:r>
            </a:p>
          </p:txBody>
        </p:sp>
        <p:sp>
          <p:nvSpPr>
            <p:cNvPr id="19" name="TextBox 18">
              <a:extLst>
                <a:ext uri="{FF2B5EF4-FFF2-40B4-BE49-F238E27FC236}">
                  <a16:creationId xmlns:a16="http://schemas.microsoft.com/office/drawing/2014/main" id="{9200B272-318B-BD56-55F8-D33D03925208}"/>
                </a:ext>
              </a:extLst>
            </p:cNvPr>
            <p:cNvSpPr txBox="1"/>
            <p:nvPr/>
          </p:nvSpPr>
          <p:spPr>
            <a:xfrm rot="1555368">
              <a:off x="6060596" y="7817586"/>
              <a:ext cx="2401421" cy="584775"/>
            </a:xfrm>
            <a:prstGeom prst="rect">
              <a:avLst/>
            </a:prstGeom>
            <a:noFill/>
          </p:spPr>
          <p:txBody>
            <a:bodyPr wrap="square" rtlCol="0">
              <a:spAutoFit/>
            </a:bodyPr>
            <a:lstStyle/>
            <a:p>
              <a:pPr algn="ctr"/>
              <a:r>
                <a:rPr lang="en-US" sz="3200"/>
                <a:t>có</a:t>
              </a:r>
            </a:p>
          </p:txBody>
        </p:sp>
      </p:grpSp>
    </p:spTree>
    <p:extLst>
      <p:ext uri="{BB962C8B-B14F-4D97-AF65-F5344CB8AC3E}">
        <p14:creationId xmlns:p14="http://schemas.microsoft.com/office/powerpoint/2010/main" val="1486972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grpSp>
        <p:nvGrpSpPr>
          <p:cNvPr id="43" name="Group 42">
            <a:extLst>
              <a:ext uri="{FF2B5EF4-FFF2-40B4-BE49-F238E27FC236}">
                <a16:creationId xmlns:a16="http://schemas.microsoft.com/office/drawing/2014/main" id="{5677EFF1-C513-5977-028B-1199DE177013}"/>
              </a:ext>
            </a:extLst>
          </p:cNvPr>
          <p:cNvGrpSpPr/>
          <p:nvPr/>
        </p:nvGrpSpPr>
        <p:grpSpPr>
          <a:xfrm>
            <a:off x="361157" y="2298700"/>
            <a:ext cx="9029699" cy="8229600"/>
            <a:chOff x="361157" y="2298700"/>
            <a:chExt cx="9029699" cy="8229600"/>
          </a:xfrm>
        </p:grpSpPr>
        <p:sp>
          <p:nvSpPr>
            <p:cNvPr id="5" name="Oval 4">
              <a:extLst>
                <a:ext uri="{FF2B5EF4-FFF2-40B4-BE49-F238E27FC236}">
                  <a16:creationId xmlns:a16="http://schemas.microsoft.com/office/drawing/2014/main" id="{406037EA-BA9F-1ABB-86C4-BBDE59E9798E}"/>
                </a:ext>
              </a:extLst>
            </p:cNvPr>
            <p:cNvSpPr/>
            <p:nvPr/>
          </p:nvSpPr>
          <p:spPr>
            <a:xfrm>
              <a:off x="361157" y="54991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SẺ</a:t>
              </a:r>
            </a:p>
          </p:txBody>
        </p:sp>
        <p:sp>
          <p:nvSpPr>
            <p:cNvPr id="6" name="Oval 5">
              <a:extLst>
                <a:ext uri="{FF2B5EF4-FFF2-40B4-BE49-F238E27FC236}">
                  <a16:creationId xmlns:a16="http://schemas.microsoft.com/office/drawing/2014/main" id="{7D8BE34A-D27A-6729-D203-13F77CD5AE06}"/>
                </a:ext>
              </a:extLst>
            </p:cNvPr>
            <p:cNvSpPr/>
            <p:nvPr/>
          </p:nvSpPr>
          <p:spPr>
            <a:xfrm>
              <a:off x="3942557" y="54991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Chim</a:t>
              </a:r>
            </a:p>
          </p:txBody>
        </p:sp>
        <p:sp>
          <p:nvSpPr>
            <p:cNvPr id="7" name="Oval 6">
              <a:extLst>
                <a:ext uri="{FF2B5EF4-FFF2-40B4-BE49-F238E27FC236}">
                  <a16:creationId xmlns:a16="http://schemas.microsoft.com/office/drawing/2014/main" id="{C428186F-B4D5-626C-05CE-14CF6FCAF7DF}"/>
                </a:ext>
              </a:extLst>
            </p:cNvPr>
            <p:cNvSpPr/>
            <p:nvPr/>
          </p:nvSpPr>
          <p:spPr>
            <a:xfrm>
              <a:off x="7523956" y="2336596"/>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Chân</a:t>
              </a:r>
            </a:p>
          </p:txBody>
        </p:sp>
        <p:sp>
          <p:nvSpPr>
            <p:cNvPr id="8" name="Oval 7">
              <a:extLst>
                <a:ext uri="{FF2B5EF4-FFF2-40B4-BE49-F238E27FC236}">
                  <a16:creationId xmlns:a16="http://schemas.microsoft.com/office/drawing/2014/main" id="{0657E727-1460-BA9F-0F18-1F1B22AF2F2F}"/>
                </a:ext>
              </a:extLst>
            </p:cNvPr>
            <p:cNvSpPr/>
            <p:nvPr/>
          </p:nvSpPr>
          <p:spPr>
            <a:xfrm>
              <a:off x="3942557" y="86995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Con vật</a:t>
              </a:r>
            </a:p>
          </p:txBody>
        </p:sp>
        <p:cxnSp>
          <p:nvCxnSpPr>
            <p:cNvPr id="10" name="Straight Arrow Connector 9">
              <a:extLst>
                <a:ext uri="{FF2B5EF4-FFF2-40B4-BE49-F238E27FC236}">
                  <a16:creationId xmlns:a16="http://schemas.microsoft.com/office/drawing/2014/main" id="{AAC11784-EF4C-B927-7AB2-4F998704D0CE}"/>
                </a:ext>
              </a:extLst>
            </p:cNvPr>
            <p:cNvCxnSpPr>
              <a:stCxn id="5" idx="6"/>
              <a:endCxn id="6" idx="2"/>
            </p:cNvCxnSpPr>
            <p:nvPr/>
          </p:nvCxnSpPr>
          <p:spPr>
            <a:xfrm>
              <a:off x="2189957" y="6413500"/>
              <a:ext cx="17526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0AB369E-9F8E-A887-EC40-854BA9E1ED2C}"/>
                </a:ext>
              </a:extLst>
            </p:cNvPr>
            <p:cNvSpPr txBox="1"/>
            <p:nvPr/>
          </p:nvSpPr>
          <p:spPr>
            <a:xfrm>
              <a:off x="2322513" y="5752525"/>
              <a:ext cx="1523999" cy="584775"/>
            </a:xfrm>
            <a:prstGeom prst="rect">
              <a:avLst/>
            </a:prstGeom>
            <a:noFill/>
          </p:spPr>
          <p:txBody>
            <a:bodyPr wrap="square" rtlCol="0">
              <a:spAutoFit/>
            </a:bodyPr>
            <a:lstStyle/>
            <a:p>
              <a:pPr algn="ctr"/>
              <a:r>
                <a:rPr lang="en-US" sz="3200"/>
                <a:t>là</a:t>
              </a:r>
            </a:p>
          </p:txBody>
        </p:sp>
        <p:sp>
          <p:nvSpPr>
            <p:cNvPr id="9" name="Oval 8">
              <a:extLst>
                <a:ext uri="{FF2B5EF4-FFF2-40B4-BE49-F238E27FC236}">
                  <a16:creationId xmlns:a16="http://schemas.microsoft.com/office/drawing/2014/main" id="{5A48AA85-6938-06C4-CAEA-E13CD4C015F0}"/>
                </a:ext>
              </a:extLst>
            </p:cNvPr>
            <p:cNvSpPr/>
            <p:nvPr/>
          </p:nvSpPr>
          <p:spPr>
            <a:xfrm>
              <a:off x="3942557" y="22987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Cánh cụt</a:t>
              </a:r>
            </a:p>
          </p:txBody>
        </p:sp>
        <p:cxnSp>
          <p:nvCxnSpPr>
            <p:cNvPr id="13" name="Straight Arrow Connector 12">
              <a:extLst>
                <a:ext uri="{FF2B5EF4-FFF2-40B4-BE49-F238E27FC236}">
                  <a16:creationId xmlns:a16="http://schemas.microsoft.com/office/drawing/2014/main" id="{B1479543-9512-FA9D-2F70-645589AB392A}"/>
                </a:ext>
              </a:extLst>
            </p:cNvPr>
            <p:cNvCxnSpPr>
              <a:stCxn id="9" idx="4"/>
              <a:endCxn id="6" idx="0"/>
            </p:cNvCxnSpPr>
            <p:nvPr/>
          </p:nvCxnSpPr>
          <p:spPr>
            <a:xfrm>
              <a:off x="4856957" y="4127500"/>
              <a:ext cx="0" cy="13716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3201AE-54E2-F67E-F683-071DFEB0A0BF}"/>
                </a:ext>
              </a:extLst>
            </p:cNvPr>
            <p:cNvCxnSpPr>
              <a:cxnSpLocks/>
              <a:endCxn id="8" idx="0"/>
            </p:cNvCxnSpPr>
            <p:nvPr/>
          </p:nvCxnSpPr>
          <p:spPr>
            <a:xfrm>
              <a:off x="4849306" y="7327900"/>
              <a:ext cx="7651" cy="13716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18F50F2-4700-85C1-9C31-647F0DE3DC0C}"/>
                </a:ext>
              </a:extLst>
            </p:cNvPr>
            <p:cNvSpPr txBox="1"/>
            <p:nvPr/>
          </p:nvSpPr>
          <p:spPr>
            <a:xfrm>
              <a:off x="3713956" y="4310931"/>
              <a:ext cx="1523999" cy="584775"/>
            </a:xfrm>
            <a:prstGeom prst="rect">
              <a:avLst/>
            </a:prstGeom>
            <a:noFill/>
          </p:spPr>
          <p:txBody>
            <a:bodyPr wrap="square" rtlCol="0">
              <a:spAutoFit/>
            </a:bodyPr>
            <a:lstStyle/>
            <a:p>
              <a:pPr algn="ctr"/>
              <a:r>
                <a:rPr lang="en-US" sz="3200"/>
                <a:t>là</a:t>
              </a:r>
            </a:p>
          </p:txBody>
        </p:sp>
        <p:sp>
          <p:nvSpPr>
            <p:cNvPr id="23" name="TextBox 22">
              <a:extLst>
                <a:ext uri="{FF2B5EF4-FFF2-40B4-BE49-F238E27FC236}">
                  <a16:creationId xmlns:a16="http://schemas.microsoft.com/office/drawing/2014/main" id="{8D12A546-C1D7-44BD-B436-AE06343B2BD6}"/>
                </a:ext>
              </a:extLst>
            </p:cNvPr>
            <p:cNvSpPr txBox="1"/>
            <p:nvPr/>
          </p:nvSpPr>
          <p:spPr>
            <a:xfrm>
              <a:off x="3713956" y="7657525"/>
              <a:ext cx="1523999" cy="584775"/>
            </a:xfrm>
            <a:prstGeom prst="rect">
              <a:avLst/>
            </a:prstGeom>
            <a:noFill/>
          </p:spPr>
          <p:txBody>
            <a:bodyPr wrap="square" rtlCol="0">
              <a:spAutoFit/>
            </a:bodyPr>
            <a:lstStyle/>
            <a:p>
              <a:pPr algn="ctr"/>
              <a:r>
                <a:rPr lang="en-US" sz="3200"/>
                <a:t>là</a:t>
              </a:r>
            </a:p>
          </p:txBody>
        </p:sp>
        <p:cxnSp>
          <p:nvCxnSpPr>
            <p:cNvPr id="24" name="Straight Arrow Connector 23">
              <a:extLst>
                <a:ext uri="{FF2B5EF4-FFF2-40B4-BE49-F238E27FC236}">
                  <a16:creationId xmlns:a16="http://schemas.microsoft.com/office/drawing/2014/main" id="{7407A53C-EDDE-480C-2779-B52060B5D8A6}"/>
                </a:ext>
              </a:extLst>
            </p:cNvPr>
            <p:cNvCxnSpPr/>
            <p:nvPr/>
          </p:nvCxnSpPr>
          <p:spPr>
            <a:xfrm>
              <a:off x="5791201" y="3173622"/>
              <a:ext cx="17526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542A521-B6E2-ABE4-134A-F4070F2BD397}"/>
                </a:ext>
              </a:extLst>
            </p:cNvPr>
            <p:cNvSpPr txBox="1"/>
            <p:nvPr/>
          </p:nvSpPr>
          <p:spPr>
            <a:xfrm>
              <a:off x="5923757" y="2588847"/>
              <a:ext cx="1523999" cy="584775"/>
            </a:xfrm>
            <a:prstGeom prst="rect">
              <a:avLst/>
            </a:prstGeom>
            <a:noFill/>
          </p:spPr>
          <p:txBody>
            <a:bodyPr wrap="square" rtlCol="0">
              <a:spAutoFit/>
            </a:bodyPr>
            <a:lstStyle/>
            <a:p>
              <a:pPr algn="ctr"/>
              <a:r>
                <a:rPr lang="en-US" sz="3200"/>
                <a:t>là</a:t>
              </a:r>
            </a:p>
          </p:txBody>
        </p:sp>
        <p:sp>
          <p:nvSpPr>
            <p:cNvPr id="26" name="Oval 25">
              <a:extLst>
                <a:ext uri="{FF2B5EF4-FFF2-40B4-BE49-F238E27FC236}">
                  <a16:creationId xmlns:a16="http://schemas.microsoft.com/office/drawing/2014/main" id="{1C14617A-48EB-6557-344A-F732B6DD9CC2}"/>
                </a:ext>
              </a:extLst>
            </p:cNvPr>
            <p:cNvSpPr/>
            <p:nvPr/>
          </p:nvSpPr>
          <p:spPr>
            <a:xfrm>
              <a:off x="7523956" y="4457564"/>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Bay</a:t>
              </a:r>
            </a:p>
          </p:txBody>
        </p:sp>
        <p:sp>
          <p:nvSpPr>
            <p:cNvPr id="27" name="Oval 26">
              <a:extLst>
                <a:ext uri="{FF2B5EF4-FFF2-40B4-BE49-F238E27FC236}">
                  <a16:creationId xmlns:a16="http://schemas.microsoft.com/office/drawing/2014/main" id="{19CE595E-8B28-2477-C925-C891A6F0ED7D}"/>
                </a:ext>
              </a:extLst>
            </p:cNvPr>
            <p:cNvSpPr/>
            <p:nvPr/>
          </p:nvSpPr>
          <p:spPr>
            <a:xfrm>
              <a:off x="7562056" y="6578532"/>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Cánh</a:t>
              </a:r>
            </a:p>
          </p:txBody>
        </p:sp>
        <p:sp>
          <p:nvSpPr>
            <p:cNvPr id="28" name="Oval 27">
              <a:extLst>
                <a:ext uri="{FF2B5EF4-FFF2-40B4-BE49-F238E27FC236}">
                  <a16:creationId xmlns:a16="http://schemas.microsoft.com/office/drawing/2014/main" id="{D5287DA7-D7B8-E128-9A38-433A60653BD6}"/>
                </a:ext>
              </a:extLst>
            </p:cNvPr>
            <p:cNvSpPr/>
            <p:nvPr/>
          </p:nvSpPr>
          <p:spPr>
            <a:xfrm>
              <a:off x="7562056" y="86995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Kh. khi</a:t>
              </a:r>
            </a:p>
          </p:txBody>
        </p:sp>
        <p:cxnSp>
          <p:nvCxnSpPr>
            <p:cNvPr id="32" name="Straight Arrow Connector 31">
              <a:extLst>
                <a:ext uri="{FF2B5EF4-FFF2-40B4-BE49-F238E27FC236}">
                  <a16:creationId xmlns:a16="http://schemas.microsoft.com/office/drawing/2014/main" id="{98B642B6-F7DC-33B8-8B98-8C2A5EB085C9}"/>
                </a:ext>
              </a:extLst>
            </p:cNvPr>
            <p:cNvCxnSpPr>
              <a:cxnSpLocks/>
              <a:stCxn id="6" idx="6"/>
            </p:cNvCxnSpPr>
            <p:nvPr/>
          </p:nvCxnSpPr>
          <p:spPr>
            <a:xfrm flipV="1">
              <a:off x="5771357" y="5334068"/>
              <a:ext cx="1828800" cy="1079432"/>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48AD129-FDD6-E6A3-DC47-27F365D2533B}"/>
                </a:ext>
              </a:extLst>
            </p:cNvPr>
            <p:cNvCxnSpPr>
              <a:stCxn id="6" idx="6"/>
              <a:endCxn id="27" idx="2"/>
            </p:cNvCxnSpPr>
            <p:nvPr/>
          </p:nvCxnSpPr>
          <p:spPr>
            <a:xfrm>
              <a:off x="5771357" y="6413500"/>
              <a:ext cx="1790699" cy="1079432"/>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3F97939-C97C-B994-D783-6163F108C14C}"/>
                </a:ext>
              </a:extLst>
            </p:cNvPr>
            <p:cNvSpPr txBox="1"/>
            <p:nvPr/>
          </p:nvSpPr>
          <p:spPr>
            <a:xfrm rot="19780709">
              <a:off x="5413947" y="4776417"/>
              <a:ext cx="1861560" cy="1077218"/>
            </a:xfrm>
            <a:prstGeom prst="rect">
              <a:avLst/>
            </a:prstGeom>
            <a:noFill/>
          </p:spPr>
          <p:txBody>
            <a:bodyPr wrap="square" rtlCol="0">
              <a:spAutoFit/>
            </a:bodyPr>
            <a:lstStyle/>
            <a:p>
              <a:pPr algn="ctr"/>
              <a:r>
                <a:rPr lang="en-US" sz="3200"/>
                <a:t>di chuyển</a:t>
              </a:r>
            </a:p>
          </p:txBody>
        </p:sp>
        <p:sp>
          <p:nvSpPr>
            <p:cNvPr id="38" name="TextBox 37">
              <a:extLst>
                <a:ext uri="{FF2B5EF4-FFF2-40B4-BE49-F238E27FC236}">
                  <a16:creationId xmlns:a16="http://schemas.microsoft.com/office/drawing/2014/main" id="{356D666F-043E-A369-E66D-F1ED1E0FA2ED}"/>
                </a:ext>
              </a:extLst>
            </p:cNvPr>
            <p:cNvSpPr txBox="1"/>
            <p:nvPr/>
          </p:nvSpPr>
          <p:spPr>
            <a:xfrm rot="1737269">
              <a:off x="5527277" y="6911354"/>
              <a:ext cx="1861560" cy="584775"/>
            </a:xfrm>
            <a:prstGeom prst="rect">
              <a:avLst/>
            </a:prstGeom>
            <a:noFill/>
          </p:spPr>
          <p:txBody>
            <a:bodyPr wrap="square" rtlCol="0">
              <a:spAutoFit/>
            </a:bodyPr>
            <a:lstStyle/>
            <a:p>
              <a:pPr algn="ctr"/>
              <a:r>
                <a:rPr lang="en-US" sz="3200"/>
                <a:t>có</a:t>
              </a:r>
            </a:p>
          </p:txBody>
        </p:sp>
        <p:cxnSp>
          <p:nvCxnSpPr>
            <p:cNvPr id="39" name="Straight Arrow Connector 38">
              <a:extLst>
                <a:ext uri="{FF2B5EF4-FFF2-40B4-BE49-F238E27FC236}">
                  <a16:creationId xmlns:a16="http://schemas.microsoft.com/office/drawing/2014/main" id="{06620C9E-1190-78BF-E495-F6142753E9E9}"/>
                </a:ext>
              </a:extLst>
            </p:cNvPr>
            <p:cNvCxnSpPr>
              <a:cxnSpLocks/>
            </p:cNvCxnSpPr>
            <p:nvPr/>
          </p:nvCxnSpPr>
          <p:spPr>
            <a:xfrm>
              <a:off x="5757488" y="9733395"/>
              <a:ext cx="1842669"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DABC19-5B01-C0D0-134B-9EE06E1941A4}"/>
                </a:ext>
              </a:extLst>
            </p:cNvPr>
            <p:cNvSpPr txBox="1"/>
            <p:nvPr/>
          </p:nvSpPr>
          <p:spPr>
            <a:xfrm>
              <a:off x="5890044" y="8983807"/>
              <a:ext cx="1523999" cy="584775"/>
            </a:xfrm>
            <a:prstGeom prst="rect">
              <a:avLst/>
            </a:prstGeom>
            <a:noFill/>
          </p:spPr>
          <p:txBody>
            <a:bodyPr wrap="square" rtlCol="0">
              <a:spAutoFit/>
            </a:bodyPr>
            <a:lstStyle/>
            <a:p>
              <a:pPr algn="ctr"/>
              <a:r>
                <a:rPr lang="en-US" sz="3200"/>
                <a:t>thở</a:t>
              </a:r>
            </a:p>
          </p:txBody>
        </p:sp>
      </p:grpSp>
      <p:sp>
        <p:nvSpPr>
          <p:cNvPr id="42" name="object 20">
            <a:extLst>
              <a:ext uri="{FF2B5EF4-FFF2-40B4-BE49-F238E27FC236}">
                <a16:creationId xmlns:a16="http://schemas.microsoft.com/office/drawing/2014/main" id="{9305D2EE-17B1-9757-54C9-132DB06F47CE}"/>
              </a:ext>
            </a:extLst>
          </p:cNvPr>
          <p:cNvSpPr txBox="1"/>
          <p:nvPr/>
        </p:nvSpPr>
        <p:spPr>
          <a:xfrm>
            <a:off x="9694317" y="4083426"/>
            <a:ext cx="7993628" cy="499021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a:t>Mở rộng mạng ngữ nghĩa: Thêm các nút (đối tượng bổ</a:t>
            </a:r>
            <a:r>
              <a:rPr lang="en-US" sz="3600" spc="-5"/>
              <a:t> </a:t>
            </a:r>
            <a:r>
              <a:rPr lang="vi-VN" sz="3600" spc="-5"/>
              <a:t>sung) và nối vào đồ thị bằng các cung:</a:t>
            </a:r>
          </a:p>
          <a:p>
            <a:pPr marL="1497965" marR="5080" lvl="2" indent="-571500" algn="just">
              <a:lnSpc>
                <a:spcPct val="130000"/>
              </a:lnSpc>
              <a:buFont typeface="Wingdings" panose="05000000000000000000" pitchFamily="2" charset="2"/>
              <a:buChar char="§"/>
            </a:pPr>
            <a:r>
              <a:rPr lang="vi-VN" sz="3600" spc="-5"/>
              <a:t>Thêm một đối tượng tương tự</a:t>
            </a:r>
          </a:p>
          <a:p>
            <a:pPr marL="1497965" marR="5080" lvl="2" indent="-571500" algn="just">
              <a:lnSpc>
                <a:spcPct val="130000"/>
              </a:lnSpc>
              <a:buFont typeface="Wingdings" panose="05000000000000000000" pitchFamily="2" charset="2"/>
              <a:buChar char="§"/>
            </a:pPr>
            <a:r>
              <a:rPr lang="vi-VN" sz="3600" spc="-5"/>
              <a:t>Thêm đối tượng đặc biệt hơn</a:t>
            </a:r>
          </a:p>
          <a:p>
            <a:pPr marL="1497965" marR="5080" lvl="2" indent="-571500" algn="just">
              <a:lnSpc>
                <a:spcPct val="130000"/>
              </a:lnSpc>
              <a:buFont typeface="Wingdings" panose="05000000000000000000" pitchFamily="2" charset="2"/>
              <a:buChar char="§"/>
            </a:pPr>
            <a:r>
              <a:rPr lang="vi-VN" sz="3600" spc="-5"/>
              <a:t>Thêm một đối tượng tổng quát hơn</a:t>
            </a:r>
            <a:endParaRPr lang="it-IT" sz="3600" spc="-5"/>
          </a:p>
        </p:txBody>
      </p:sp>
    </p:spTree>
    <p:extLst>
      <p:ext uri="{BB962C8B-B14F-4D97-AF65-F5344CB8AC3E}">
        <p14:creationId xmlns:p14="http://schemas.microsoft.com/office/powerpoint/2010/main" val="2850479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sp>
        <p:nvSpPr>
          <p:cNvPr id="42" name="object 20">
            <a:extLst>
              <a:ext uri="{FF2B5EF4-FFF2-40B4-BE49-F238E27FC236}">
                <a16:creationId xmlns:a16="http://schemas.microsoft.com/office/drawing/2014/main" id="{9305D2EE-17B1-9757-54C9-132DB06F47CE}"/>
              </a:ext>
            </a:extLst>
          </p:cNvPr>
          <p:cNvSpPr txBox="1"/>
          <p:nvPr/>
        </p:nvSpPr>
        <p:spPr>
          <a:xfrm>
            <a:off x="787626" y="2451100"/>
            <a:ext cx="17175730" cy="427001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Giải bài toán tam giác bằng  mạng ngữ nghĩa, sử dụng ~ 200 đỉnh (chứa công thức) và 22 đỉnh (chứa yếu tố của tam giác).</a:t>
            </a:r>
          </a:p>
          <a:p>
            <a:pPr marL="583565" marR="5080" indent="-571500" algn="just">
              <a:lnSpc>
                <a:spcPct val="130000"/>
              </a:lnSpc>
              <a:buFont typeface="Wingdings" panose="05000000000000000000" pitchFamily="2" charset="2"/>
              <a:buChar char="§"/>
            </a:pPr>
            <a:r>
              <a:rPr lang="en-US" sz="3600" spc="-5"/>
              <a:t>Đỉnh chứa công thức (ký hiệu hình chữ nhật)</a:t>
            </a:r>
          </a:p>
          <a:p>
            <a:pPr marL="583565" marR="5080" indent="-571500" algn="just">
              <a:lnSpc>
                <a:spcPct val="130000"/>
              </a:lnSpc>
              <a:buFont typeface="Wingdings" panose="05000000000000000000" pitchFamily="2" charset="2"/>
              <a:buChar char="§"/>
            </a:pPr>
            <a:r>
              <a:rPr lang="en-US" sz="3600" spc="-5"/>
              <a:t>Đỉnh chứa yếu tố của tam giác (ký hiệu hình tròn)</a:t>
            </a:r>
          </a:p>
          <a:p>
            <a:pPr marL="583565" marR="5080" indent="-571500" algn="just">
              <a:lnSpc>
                <a:spcPct val="130000"/>
              </a:lnSpc>
              <a:buFont typeface="Wingdings" panose="05000000000000000000" pitchFamily="2" charset="2"/>
              <a:buChar char="§"/>
            </a:pPr>
            <a:r>
              <a:rPr lang="en-US" sz="3600" spc="-5"/>
              <a:t>Cung: nối từ hình tròn – hình chữ nhật cho biết yếu tố tam giác xuất hiện trong công thức nào.</a:t>
            </a:r>
            <a:endParaRPr lang="it-IT" sz="3600" spc="-5"/>
          </a:p>
        </p:txBody>
      </p:sp>
    </p:spTree>
    <p:extLst>
      <p:ext uri="{BB962C8B-B14F-4D97-AF65-F5344CB8AC3E}">
        <p14:creationId xmlns:p14="http://schemas.microsoft.com/office/powerpoint/2010/main" val="1757704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sp>
        <p:nvSpPr>
          <p:cNvPr id="42" name="object 20">
            <a:extLst>
              <a:ext uri="{FF2B5EF4-FFF2-40B4-BE49-F238E27FC236}">
                <a16:creationId xmlns:a16="http://schemas.microsoft.com/office/drawing/2014/main" id="{9305D2EE-17B1-9757-54C9-132DB06F47CE}"/>
              </a:ext>
            </a:extLst>
          </p:cNvPr>
          <p:cNvSpPr txBox="1"/>
          <p:nvPr/>
        </p:nvSpPr>
        <p:spPr>
          <a:xfrm>
            <a:off x="787626" y="2451100"/>
            <a:ext cx="17175730" cy="427001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Bước 1. Kích hoạt những đỉnh hình tròn đã cho ban đầu</a:t>
            </a:r>
          </a:p>
          <a:p>
            <a:pPr marL="583565" marR="5080" indent="-571500" algn="just">
              <a:lnSpc>
                <a:spcPct val="130000"/>
              </a:lnSpc>
              <a:buFont typeface="Wingdings" panose="05000000000000000000" pitchFamily="2" charset="2"/>
              <a:buChar char="§"/>
            </a:pPr>
            <a:r>
              <a:rPr lang="en-US" sz="3600" spc="-5"/>
              <a:t>Bước 2. Lặp lại bước sau cho đến khi kích hoạt tất cả các đỉnh ứng với các yếu tố cần tính hoặc không thể kích hoạt được bất kỳ đỉnh nào nữa.</a:t>
            </a:r>
          </a:p>
          <a:p>
            <a:pPr marL="1497965" marR="5080" lvl="2" indent="-571500" algn="just">
              <a:lnSpc>
                <a:spcPct val="130000"/>
              </a:lnSpc>
              <a:buFont typeface="Wingdings" panose="05000000000000000000" pitchFamily="2" charset="2"/>
              <a:buChar char="§"/>
            </a:pPr>
            <a:r>
              <a:rPr lang="en-US" sz="3600" spc="-5"/>
              <a:t>Nếu một đỉnh hình chữ nhật có cung nối với n đinh hình tròn mà n-1 đỉnh hình tròn đã được kích hoạt thì kích hoạt đỉnh hình tròn còn lại (và tính giá trị đỉnh còn lại này thông qua công thức ở đỉnh hình chữ nhật).</a:t>
            </a:r>
            <a:endParaRPr lang="it-IT" sz="3600" spc="-5"/>
          </a:p>
        </p:txBody>
      </p:sp>
    </p:spTree>
    <p:extLst>
      <p:ext uri="{BB962C8B-B14F-4D97-AF65-F5344CB8AC3E}">
        <p14:creationId xmlns:p14="http://schemas.microsoft.com/office/powerpoint/2010/main" val="3654251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mc:AlternateContent xmlns:mc="http://schemas.openxmlformats.org/markup-compatibility/2006" xmlns:a14="http://schemas.microsoft.com/office/drawing/2010/main">
        <mc:Choice Requires="a14">
          <p:sp>
            <p:nvSpPr>
              <p:cNvPr id="42" name="object 20">
                <a:extLst>
                  <a:ext uri="{FF2B5EF4-FFF2-40B4-BE49-F238E27FC236}">
                    <a16:creationId xmlns:a16="http://schemas.microsoft.com/office/drawing/2014/main" id="{9305D2EE-17B1-9757-54C9-132DB06F47CE}"/>
                  </a:ext>
                </a:extLst>
              </p:cNvPr>
              <p:cNvSpPr txBox="1"/>
              <p:nvPr/>
            </p:nvSpPr>
            <p:spPr>
              <a:xfrm>
                <a:off x="787626" y="2451100"/>
                <a:ext cx="1717573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Cho 2 góc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𝛽</m:t>
                    </m:r>
                  </m:oMath>
                </a14:m>
                <a:r>
                  <a:rPr lang="it-IT" sz="3600" spc="-5"/>
                  <a:t> và chiều dài cạnh a của tam giác. Tính chiều cao hc.</a:t>
                </a:r>
              </a:p>
            </p:txBody>
          </p:sp>
        </mc:Choice>
        <mc:Fallback xmlns="">
          <p:sp>
            <p:nvSpPr>
              <p:cNvPr id="42" name="object 20">
                <a:extLst>
                  <a:ext uri="{FF2B5EF4-FFF2-40B4-BE49-F238E27FC236}">
                    <a16:creationId xmlns:a16="http://schemas.microsoft.com/office/drawing/2014/main" id="{9305D2EE-17B1-9757-54C9-132DB06F47CE}"/>
                  </a:ext>
                </a:extLst>
              </p:cNvPr>
              <p:cNvSpPr txBox="1">
                <a:spLocks noRot="1" noChangeAspect="1" noMove="1" noResize="1" noEditPoints="1" noAdjustHandles="1" noChangeArrowheads="1" noChangeShapeType="1" noTextEdit="1"/>
              </p:cNvSpPr>
              <p:nvPr/>
            </p:nvSpPr>
            <p:spPr>
              <a:xfrm>
                <a:off x="787626" y="2451100"/>
                <a:ext cx="17175730" cy="669029"/>
              </a:xfrm>
              <a:prstGeom prst="rect">
                <a:avLst/>
              </a:prstGeom>
              <a:blipFill>
                <a:blip r:embed="rId3"/>
                <a:stretch>
                  <a:fillRect l="-1419" t="-3636" b="-4090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0231195-FE01-B8D5-1C3F-662CB890E2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6756" y="3414705"/>
            <a:ext cx="11438731" cy="6930353"/>
          </a:xfrm>
          <a:prstGeom prst="rect">
            <a:avLst/>
          </a:prstGeom>
        </p:spPr>
      </p:pic>
    </p:spTree>
    <p:extLst>
      <p:ext uri="{BB962C8B-B14F-4D97-AF65-F5344CB8AC3E}">
        <p14:creationId xmlns:p14="http://schemas.microsoft.com/office/powerpoint/2010/main" val="485075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graphicFrame>
        <p:nvGraphicFramePr>
          <p:cNvPr id="3" name="Diagram 2">
            <a:extLst>
              <a:ext uri="{FF2B5EF4-FFF2-40B4-BE49-F238E27FC236}">
                <a16:creationId xmlns:a16="http://schemas.microsoft.com/office/drawing/2014/main" id="{67245179-3044-61B0-5B8E-48774D3B0731}"/>
              </a:ext>
            </a:extLst>
          </p:cNvPr>
          <p:cNvGraphicFramePr/>
          <p:nvPr>
            <p:extLst>
              <p:ext uri="{D42A27DB-BD31-4B8C-83A1-F6EECF244321}">
                <p14:modId xmlns:p14="http://schemas.microsoft.com/office/powerpoint/2010/main" val="515290224"/>
              </p:ext>
            </p:extLst>
          </p:nvPr>
        </p:nvGraphicFramePr>
        <p:xfrm>
          <a:off x="5999956" y="1393472"/>
          <a:ext cx="12673542" cy="84490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144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Frames</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Có hình thức như bảng mẫu, tờ khai cho phép điền vào chỗ trống.</a:t>
            </a:r>
          </a:p>
          <a:p>
            <a:pPr marL="583565" marR="5080" indent="-571500" algn="just">
              <a:lnSpc>
                <a:spcPct val="130000"/>
              </a:lnSpc>
              <a:buFont typeface="Wingdings" panose="05000000000000000000" pitchFamily="2" charset="2"/>
              <a:buChar char="§"/>
            </a:pPr>
            <a:r>
              <a:rPr lang="en-US" sz="4000" spc="-5"/>
              <a:t>Cấu trúc cơ bản:</a:t>
            </a:r>
          </a:p>
          <a:p>
            <a:pPr marL="1497965" marR="5080" lvl="2" indent="-571500" algn="just">
              <a:lnSpc>
                <a:spcPct val="130000"/>
              </a:lnSpc>
              <a:buFont typeface="Wingdings" panose="05000000000000000000" pitchFamily="2" charset="2"/>
              <a:buChar char="§"/>
            </a:pPr>
            <a:r>
              <a:rPr lang="en-US" sz="4000" spc="-5"/>
              <a:t>Tên frame</a:t>
            </a:r>
          </a:p>
          <a:p>
            <a:pPr marL="1497965" marR="5080" lvl="2" indent="-571500" algn="just">
              <a:lnSpc>
                <a:spcPct val="130000"/>
              </a:lnSpc>
              <a:buFont typeface="Wingdings" panose="05000000000000000000" pitchFamily="2" charset="2"/>
              <a:buChar char="§"/>
            </a:pPr>
            <a:r>
              <a:rPr lang="en-US" sz="4000" spc="-5"/>
              <a:t>Lớp</a:t>
            </a:r>
          </a:p>
          <a:p>
            <a:pPr marL="1497965" marR="5080" lvl="2" indent="-571500" algn="just">
              <a:lnSpc>
                <a:spcPct val="130000"/>
              </a:lnSpc>
              <a:buFont typeface="Wingdings" panose="05000000000000000000" pitchFamily="2" charset="2"/>
              <a:buChar char="§"/>
            </a:pPr>
            <a:r>
              <a:rPr lang="en-US" sz="4000" spc="-5"/>
              <a:t>Các thuộc tính: Biểu diễn như O – A - V</a:t>
            </a:r>
            <a:endParaRPr lang="it-IT" sz="4000" spc="-5"/>
          </a:p>
        </p:txBody>
      </p:sp>
    </p:spTree>
    <p:extLst>
      <p:ext uri="{BB962C8B-B14F-4D97-AF65-F5344CB8AC3E}">
        <p14:creationId xmlns:p14="http://schemas.microsoft.com/office/powerpoint/2010/main" val="1807697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Frames</a:t>
            </a:r>
            <a:endParaRPr lang="vi-VN" sz="4400"/>
          </a:p>
        </p:txBody>
      </p:sp>
      <p:sp>
        <p:nvSpPr>
          <p:cNvPr id="5" name="Rectangle 4">
            <a:extLst>
              <a:ext uri="{FF2B5EF4-FFF2-40B4-BE49-F238E27FC236}">
                <a16:creationId xmlns:a16="http://schemas.microsoft.com/office/drawing/2014/main" id="{2E60C8AA-33B7-3591-227F-3117A945109E}"/>
              </a:ext>
            </a:extLst>
          </p:cNvPr>
          <p:cNvSpPr/>
          <p:nvPr/>
        </p:nvSpPr>
        <p:spPr>
          <a:xfrm>
            <a:off x="1199356" y="2755900"/>
            <a:ext cx="5791200" cy="7315200"/>
          </a:xfrm>
          <a:prstGeom prst="rect">
            <a:avLst/>
          </a:prstGeom>
          <a:gradFill flip="none" rotWithShape="1">
            <a:gsLst>
              <a:gs pos="60000">
                <a:schemeClr val="bg1"/>
              </a:gs>
              <a:gs pos="100000">
                <a:schemeClr val="accent3">
                  <a:lumMod val="105000"/>
                  <a:satMod val="109000"/>
                  <a:tint val="81000"/>
                </a:schemeClr>
              </a:gs>
            </a:gsLst>
            <a:lin ang="5400000" scaled="0"/>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5ADA5820-4B3B-C6D1-7BB1-A004F2573563}"/>
              </a:ext>
            </a:extLst>
          </p:cNvPr>
          <p:cNvSpPr txBox="1"/>
          <p:nvPr/>
        </p:nvSpPr>
        <p:spPr>
          <a:xfrm>
            <a:off x="1732756" y="3060700"/>
            <a:ext cx="4724400" cy="523220"/>
          </a:xfrm>
          <a:prstGeom prst="rect">
            <a:avLst/>
          </a:prstGeom>
          <a:noFill/>
        </p:spPr>
        <p:txBody>
          <a:bodyPr wrap="square" rtlCol="0">
            <a:spAutoFit/>
          </a:bodyPr>
          <a:lstStyle/>
          <a:p>
            <a:pPr algn="ctr"/>
            <a:r>
              <a:rPr lang="en-US" sz="2800" b="1"/>
              <a:t>Tên Frame</a:t>
            </a:r>
          </a:p>
        </p:txBody>
      </p:sp>
      <p:sp>
        <p:nvSpPr>
          <p:cNvPr id="7" name="TextBox 6">
            <a:extLst>
              <a:ext uri="{FF2B5EF4-FFF2-40B4-BE49-F238E27FC236}">
                <a16:creationId xmlns:a16="http://schemas.microsoft.com/office/drawing/2014/main" id="{24367C59-EF40-5519-AB35-8FCBF8A922F7}"/>
              </a:ext>
            </a:extLst>
          </p:cNvPr>
          <p:cNvSpPr txBox="1"/>
          <p:nvPr/>
        </p:nvSpPr>
        <p:spPr>
          <a:xfrm>
            <a:off x="1373429" y="4395162"/>
            <a:ext cx="1861654" cy="523220"/>
          </a:xfrm>
          <a:prstGeom prst="rect">
            <a:avLst/>
          </a:prstGeom>
          <a:noFill/>
        </p:spPr>
        <p:txBody>
          <a:bodyPr wrap="square" rtlCol="0">
            <a:spAutoFit/>
          </a:bodyPr>
          <a:lstStyle/>
          <a:p>
            <a:pPr algn="ctr"/>
            <a:r>
              <a:rPr lang="en-US" sz="2800"/>
              <a:t>Lớp</a:t>
            </a:r>
          </a:p>
        </p:txBody>
      </p:sp>
      <p:sp>
        <p:nvSpPr>
          <p:cNvPr id="8" name="Rectangle 7">
            <a:extLst>
              <a:ext uri="{FF2B5EF4-FFF2-40B4-BE49-F238E27FC236}">
                <a16:creationId xmlns:a16="http://schemas.microsoft.com/office/drawing/2014/main" id="{7623DCD0-A4FC-AA53-BB9E-71ECBA2B0570}"/>
              </a:ext>
            </a:extLst>
          </p:cNvPr>
          <p:cNvSpPr/>
          <p:nvPr/>
        </p:nvSpPr>
        <p:spPr>
          <a:xfrm>
            <a:off x="3409156" y="3888720"/>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EC160417-C9BA-9862-0084-9164B39D21F5}"/>
              </a:ext>
            </a:extLst>
          </p:cNvPr>
          <p:cNvSpPr/>
          <p:nvPr/>
        </p:nvSpPr>
        <p:spPr>
          <a:xfrm>
            <a:off x="3409156" y="4918382"/>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40AAE65B-5D0D-FFDE-3B42-1919A4533040}"/>
              </a:ext>
            </a:extLst>
          </p:cNvPr>
          <p:cNvSpPr txBox="1"/>
          <p:nvPr/>
        </p:nvSpPr>
        <p:spPr>
          <a:xfrm>
            <a:off x="1362878" y="5890280"/>
            <a:ext cx="2046278" cy="523220"/>
          </a:xfrm>
          <a:prstGeom prst="rect">
            <a:avLst/>
          </a:prstGeom>
          <a:noFill/>
        </p:spPr>
        <p:txBody>
          <a:bodyPr wrap="square" rtlCol="0">
            <a:spAutoFit/>
          </a:bodyPr>
          <a:lstStyle/>
          <a:p>
            <a:pPr algn="ctr"/>
            <a:r>
              <a:rPr lang="en-US" sz="2800"/>
              <a:t>Thuộc tính</a:t>
            </a:r>
          </a:p>
        </p:txBody>
      </p:sp>
      <p:graphicFrame>
        <p:nvGraphicFramePr>
          <p:cNvPr id="11" name="Table 12">
            <a:extLst>
              <a:ext uri="{FF2B5EF4-FFF2-40B4-BE49-F238E27FC236}">
                <a16:creationId xmlns:a16="http://schemas.microsoft.com/office/drawing/2014/main" id="{F8C482DC-FA84-31A8-8B88-10E1A9E57502}"/>
              </a:ext>
            </a:extLst>
          </p:cNvPr>
          <p:cNvGraphicFramePr>
            <a:graphicFrameLocks noGrp="1"/>
          </p:cNvGraphicFramePr>
          <p:nvPr>
            <p:extLst>
              <p:ext uri="{D42A27DB-BD31-4B8C-83A1-F6EECF244321}">
                <p14:modId xmlns:p14="http://schemas.microsoft.com/office/powerpoint/2010/main" val="3528510302"/>
              </p:ext>
            </p:extLst>
          </p:nvPr>
        </p:nvGraphicFramePr>
        <p:xfrm>
          <a:off x="1373429" y="6718300"/>
          <a:ext cx="5388528" cy="2766535"/>
        </p:xfrm>
        <a:graphic>
          <a:graphicData uri="http://schemas.openxmlformats.org/drawingml/2006/table">
            <a:tbl>
              <a:tblPr firstRow="1" bandRow="1">
                <a:tableStyleId>{616DA210-FB5B-4158-B5E0-FEB733F419BA}</a:tableStyleId>
              </a:tblPr>
              <a:tblGrid>
                <a:gridCol w="2694264">
                  <a:extLst>
                    <a:ext uri="{9D8B030D-6E8A-4147-A177-3AD203B41FA5}">
                      <a16:colId xmlns:a16="http://schemas.microsoft.com/office/drawing/2014/main" val="1751295446"/>
                    </a:ext>
                  </a:extLst>
                </a:gridCol>
                <a:gridCol w="2694264">
                  <a:extLst>
                    <a:ext uri="{9D8B030D-6E8A-4147-A177-3AD203B41FA5}">
                      <a16:colId xmlns:a16="http://schemas.microsoft.com/office/drawing/2014/main" val="166510822"/>
                    </a:ext>
                  </a:extLst>
                </a:gridCol>
              </a:tblGrid>
              <a:tr h="553307">
                <a:tc>
                  <a:txBody>
                    <a:bodyPr/>
                    <a:lstStyle/>
                    <a:p>
                      <a:pPr algn="ctr"/>
                      <a:r>
                        <a:rPr lang="en-US"/>
                        <a:t>TT</a:t>
                      </a:r>
                    </a:p>
                  </a:txBody>
                  <a:tcPr/>
                </a:tc>
                <a:tc>
                  <a:txBody>
                    <a:bodyPr/>
                    <a:lstStyle/>
                    <a:p>
                      <a:pPr algn="ctr"/>
                      <a:r>
                        <a:rPr lang="en-US"/>
                        <a:t>GT</a:t>
                      </a:r>
                    </a:p>
                  </a:txBody>
                  <a:tcPr/>
                </a:tc>
                <a:extLst>
                  <a:ext uri="{0D108BD9-81ED-4DB2-BD59-A6C34878D82A}">
                    <a16:rowId xmlns:a16="http://schemas.microsoft.com/office/drawing/2014/main" val="2383824605"/>
                  </a:ext>
                </a:extLst>
              </a:tr>
              <a:tr h="553307">
                <a:tc>
                  <a:txBody>
                    <a:bodyPr/>
                    <a:lstStyle/>
                    <a:p>
                      <a:pPr algn="ctr"/>
                      <a:r>
                        <a:rPr lang="en-US"/>
                        <a:t>Thuộc tính 1</a:t>
                      </a:r>
                    </a:p>
                  </a:txBody>
                  <a:tcPr/>
                </a:tc>
                <a:tc>
                  <a:txBody>
                    <a:bodyPr/>
                    <a:lstStyle/>
                    <a:p>
                      <a:pPr algn="ctr"/>
                      <a:r>
                        <a:rPr lang="en-US"/>
                        <a:t>Giá trị 1</a:t>
                      </a:r>
                    </a:p>
                  </a:txBody>
                  <a:tcPr/>
                </a:tc>
                <a:extLst>
                  <a:ext uri="{0D108BD9-81ED-4DB2-BD59-A6C34878D82A}">
                    <a16:rowId xmlns:a16="http://schemas.microsoft.com/office/drawing/2014/main" val="653030146"/>
                  </a:ext>
                </a:extLst>
              </a:tr>
              <a:tr h="553307">
                <a:tc>
                  <a:txBody>
                    <a:bodyPr/>
                    <a:lstStyle/>
                    <a:p>
                      <a:pPr algn="ctr"/>
                      <a:r>
                        <a:rPr lang="en-US"/>
                        <a:t>Thuộc tính 2</a:t>
                      </a:r>
                    </a:p>
                  </a:txBody>
                  <a:tcPr/>
                </a:tc>
                <a:tc>
                  <a:txBody>
                    <a:bodyPr/>
                    <a:lstStyle/>
                    <a:p>
                      <a:pPr algn="ctr"/>
                      <a:r>
                        <a:rPr lang="en-US"/>
                        <a:t>Giá trị 2</a:t>
                      </a:r>
                    </a:p>
                  </a:txBody>
                  <a:tcPr/>
                </a:tc>
                <a:extLst>
                  <a:ext uri="{0D108BD9-81ED-4DB2-BD59-A6C34878D82A}">
                    <a16:rowId xmlns:a16="http://schemas.microsoft.com/office/drawing/2014/main" val="2974514672"/>
                  </a:ext>
                </a:extLst>
              </a:tr>
              <a:tr h="553307">
                <a:tc>
                  <a:txBody>
                    <a:bodyPr/>
                    <a:lstStyle/>
                    <a:p>
                      <a:pPr algn="ctr"/>
                      <a:r>
                        <a:rPr lang="en-US"/>
                        <a:t>...</a:t>
                      </a:r>
                    </a:p>
                  </a:txBody>
                  <a:tcPr/>
                </a:tc>
                <a:tc>
                  <a:txBody>
                    <a:bodyPr/>
                    <a:lstStyle/>
                    <a:p>
                      <a:pPr algn="ctr"/>
                      <a:r>
                        <a:rPr lang="en-US"/>
                        <a:t>...</a:t>
                      </a:r>
                    </a:p>
                  </a:txBody>
                  <a:tcPr/>
                </a:tc>
                <a:extLst>
                  <a:ext uri="{0D108BD9-81ED-4DB2-BD59-A6C34878D82A}">
                    <a16:rowId xmlns:a16="http://schemas.microsoft.com/office/drawing/2014/main" val="1384664930"/>
                  </a:ext>
                </a:extLst>
              </a:tr>
              <a:tr h="553307">
                <a:tc>
                  <a:txBody>
                    <a:bodyPr/>
                    <a:lstStyle/>
                    <a:p>
                      <a:pPr algn="ctr"/>
                      <a:r>
                        <a:rPr lang="en-US"/>
                        <a:t>Thuộc tính n</a:t>
                      </a:r>
                    </a:p>
                  </a:txBody>
                  <a:tcPr/>
                </a:tc>
                <a:tc>
                  <a:txBody>
                    <a:bodyPr/>
                    <a:lstStyle/>
                    <a:p>
                      <a:pPr algn="ctr"/>
                      <a:r>
                        <a:rPr lang="en-US"/>
                        <a:t>Giá trị n</a:t>
                      </a:r>
                    </a:p>
                  </a:txBody>
                  <a:tcPr/>
                </a:tc>
                <a:extLst>
                  <a:ext uri="{0D108BD9-81ED-4DB2-BD59-A6C34878D82A}">
                    <a16:rowId xmlns:a16="http://schemas.microsoft.com/office/drawing/2014/main" val="1877168410"/>
                  </a:ext>
                </a:extLst>
              </a:tr>
            </a:tbl>
          </a:graphicData>
        </a:graphic>
      </p:graphicFrame>
      <p:sp>
        <p:nvSpPr>
          <p:cNvPr id="13" name="Rectangle 12">
            <a:extLst>
              <a:ext uri="{FF2B5EF4-FFF2-40B4-BE49-F238E27FC236}">
                <a16:creationId xmlns:a16="http://schemas.microsoft.com/office/drawing/2014/main" id="{EBAAFB33-03EE-9B97-EFC0-D4A5C00AFEDC}"/>
              </a:ext>
            </a:extLst>
          </p:cNvPr>
          <p:cNvSpPr/>
          <p:nvPr/>
        </p:nvSpPr>
        <p:spPr>
          <a:xfrm>
            <a:off x="8209756" y="2759307"/>
            <a:ext cx="5791200" cy="7315200"/>
          </a:xfrm>
          <a:prstGeom prst="rect">
            <a:avLst/>
          </a:prstGeom>
          <a:gradFill flip="none" rotWithShape="1">
            <a:gsLst>
              <a:gs pos="60000">
                <a:schemeClr val="bg1"/>
              </a:gs>
              <a:gs pos="100000">
                <a:schemeClr val="accent3">
                  <a:lumMod val="105000"/>
                  <a:satMod val="109000"/>
                  <a:tint val="81000"/>
                </a:schemeClr>
              </a:gs>
            </a:gsLst>
            <a:lin ang="5400000" scaled="0"/>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5545003A-0347-3F9F-48E1-4BE8E278ED9D}"/>
              </a:ext>
            </a:extLst>
          </p:cNvPr>
          <p:cNvSpPr txBox="1"/>
          <p:nvPr/>
        </p:nvSpPr>
        <p:spPr>
          <a:xfrm>
            <a:off x="8743156" y="3064107"/>
            <a:ext cx="4724400" cy="523220"/>
          </a:xfrm>
          <a:prstGeom prst="rect">
            <a:avLst/>
          </a:prstGeom>
          <a:noFill/>
        </p:spPr>
        <p:txBody>
          <a:bodyPr wrap="square" rtlCol="0">
            <a:spAutoFit/>
          </a:bodyPr>
          <a:lstStyle/>
          <a:p>
            <a:pPr algn="ctr"/>
            <a:r>
              <a:rPr lang="en-US" sz="2800" b="1"/>
              <a:t>PHIẾU BÁO ĐIỂM</a:t>
            </a:r>
          </a:p>
        </p:txBody>
      </p:sp>
      <p:sp>
        <p:nvSpPr>
          <p:cNvPr id="15" name="TextBox 14">
            <a:extLst>
              <a:ext uri="{FF2B5EF4-FFF2-40B4-BE49-F238E27FC236}">
                <a16:creationId xmlns:a16="http://schemas.microsoft.com/office/drawing/2014/main" id="{7A44010F-D1C7-6CE6-EE66-877E76FE88E8}"/>
              </a:ext>
            </a:extLst>
          </p:cNvPr>
          <p:cNvSpPr txBox="1"/>
          <p:nvPr/>
        </p:nvSpPr>
        <p:spPr>
          <a:xfrm>
            <a:off x="8460029" y="4061480"/>
            <a:ext cx="1861654" cy="523220"/>
          </a:xfrm>
          <a:prstGeom prst="rect">
            <a:avLst/>
          </a:prstGeom>
          <a:noFill/>
        </p:spPr>
        <p:txBody>
          <a:bodyPr wrap="square" rtlCol="0">
            <a:spAutoFit/>
          </a:bodyPr>
          <a:lstStyle/>
          <a:p>
            <a:pPr algn="ctr"/>
            <a:r>
              <a:rPr lang="en-US" sz="2800"/>
              <a:t>Họ tên</a:t>
            </a:r>
          </a:p>
        </p:txBody>
      </p:sp>
      <p:sp>
        <p:nvSpPr>
          <p:cNvPr id="16" name="Rectangle 15">
            <a:extLst>
              <a:ext uri="{FF2B5EF4-FFF2-40B4-BE49-F238E27FC236}">
                <a16:creationId xmlns:a16="http://schemas.microsoft.com/office/drawing/2014/main" id="{44FE8F07-B876-2AEC-DF77-DD49EF40795E}"/>
              </a:ext>
            </a:extLst>
          </p:cNvPr>
          <p:cNvSpPr/>
          <p:nvPr/>
        </p:nvSpPr>
        <p:spPr>
          <a:xfrm>
            <a:off x="10419556" y="3892127"/>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86D8B5F1-8F80-722F-0F6E-64618E14642A}"/>
              </a:ext>
            </a:extLst>
          </p:cNvPr>
          <p:cNvSpPr/>
          <p:nvPr/>
        </p:nvSpPr>
        <p:spPr>
          <a:xfrm>
            <a:off x="10419556" y="4921789"/>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19" name="Table 12">
            <a:extLst>
              <a:ext uri="{FF2B5EF4-FFF2-40B4-BE49-F238E27FC236}">
                <a16:creationId xmlns:a16="http://schemas.microsoft.com/office/drawing/2014/main" id="{EFB3EF43-87AB-7BFE-03EC-3294CD44099E}"/>
              </a:ext>
            </a:extLst>
          </p:cNvPr>
          <p:cNvGraphicFramePr>
            <a:graphicFrameLocks noGrp="1"/>
          </p:cNvGraphicFramePr>
          <p:nvPr>
            <p:extLst>
              <p:ext uri="{D42A27DB-BD31-4B8C-83A1-F6EECF244321}">
                <p14:modId xmlns:p14="http://schemas.microsoft.com/office/powerpoint/2010/main" val="1950022056"/>
              </p:ext>
            </p:extLst>
          </p:nvPr>
        </p:nvGraphicFramePr>
        <p:xfrm>
          <a:off x="8383829" y="6721707"/>
          <a:ext cx="5388528" cy="2766535"/>
        </p:xfrm>
        <a:graphic>
          <a:graphicData uri="http://schemas.openxmlformats.org/drawingml/2006/table">
            <a:tbl>
              <a:tblPr firstRow="1" bandRow="1">
                <a:tableStyleId>{616DA210-FB5B-4158-B5E0-FEB733F419BA}</a:tableStyleId>
              </a:tblPr>
              <a:tblGrid>
                <a:gridCol w="2694264">
                  <a:extLst>
                    <a:ext uri="{9D8B030D-6E8A-4147-A177-3AD203B41FA5}">
                      <a16:colId xmlns:a16="http://schemas.microsoft.com/office/drawing/2014/main" val="1751295446"/>
                    </a:ext>
                  </a:extLst>
                </a:gridCol>
                <a:gridCol w="2694264">
                  <a:extLst>
                    <a:ext uri="{9D8B030D-6E8A-4147-A177-3AD203B41FA5}">
                      <a16:colId xmlns:a16="http://schemas.microsoft.com/office/drawing/2014/main" val="166510822"/>
                    </a:ext>
                  </a:extLst>
                </a:gridCol>
              </a:tblGrid>
              <a:tr h="553307">
                <a:tc>
                  <a:txBody>
                    <a:bodyPr/>
                    <a:lstStyle/>
                    <a:p>
                      <a:pPr algn="ctr"/>
                      <a:r>
                        <a:rPr lang="en-US"/>
                        <a:t>Môn</a:t>
                      </a:r>
                    </a:p>
                  </a:txBody>
                  <a:tcPr/>
                </a:tc>
                <a:tc>
                  <a:txBody>
                    <a:bodyPr/>
                    <a:lstStyle/>
                    <a:p>
                      <a:pPr algn="ctr"/>
                      <a:r>
                        <a:rPr lang="en-US"/>
                        <a:t>Điểm</a:t>
                      </a:r>
                    </a:p>
                  </a:txBody>
                  <a:tcPr/>
                </a:tc>
                <a:extLst>
                  <a:ext uri="{0D108BD9-81ED-4DB2-BD59-A6C34878D82A}">
                    <a16:rowId xmlns:a16="http://schemas.microsoft.com/office/drawing/2014/main" val="2383824605"/>
                  </a:ext>
                </a:extLst>
              </a:tr>
              <a:tr h="553307">
                <a:tc>
                  <a:txBody>
                    <a:bodyPr/>
                    <a:lstStyle/>
                    <a:p>
                      <a:pPr algn="ctr"/>
                      <a:r>
                        <a:rPr lang="en-US"/>
                        <a:t>CSDL</a:t>
                      </a:r>
                    </a:p>
                  </a:txBody>
                  <a:tcPr/>
                </a:tc>
                <a:tc>
                  <a:txBody>
                    <a:bodyPr/>
                    <a:lstStyle/>
                    <a:p>
                      <a:pPr algn="ctr"/>
                      <a:r>
                        <a:rPr lang="en-US"/>
                        <a:t>7</a:t>
                      </a:r>
                    </a:p>
                  </a:txBody>
                  <a:tcPr/>
                </a:tc>
                <a:extLst>
                  <a:ext uri="{0D108BD9-81ED-4DB2-BD59-A6C34878D82A}">
                    <a16:rowId xmlns:a16="http://schemas.microsoft.com/office/drawing/2014/main" val="653030146"/>
                  </a:ext>
                </a:extLst>
              </a:tr>
              <a:tr h="553307">
                <a:tc>
                  <a:txBody>
                    <a:bodyPr/>
                    <a:lstStyle/>
                    <a:p>
                      <a:pPr algn="ctr"/>
                      <a:r>
                        <a:rPr lang="en-US"/>
                        <a:t>Toán rời rạc</a:t>
                      </a:r>
                    </a:p>
                  </a:txBody>
                  <a:tcPr/>
                </a:tc>
                <a:tc>
                  <a:txBody>
                    <a:bodyPr/>
                    <a:lstStyle/>
                    <a:p>
                      <a:pPr algn="ctr"/>
                      <a:r>
                        <a:rPr lang="en-US"/>
                        <a:t>8</a:t>
                      </a:r>
                    </a:p>
                  </a:txBody>
                  <a:tcPr/>
                </a:tc>
                <a:extLst>
                  <a:ext uri="{0D108BD9-81ED-4DB2-BD59-A6C34878D82A}">
                    <a16:rowId xmlns:a16="http://schemas.microsoft.com/office/drawing/2014/main" val="2974514672"/>
                  </a:ext>
                </a:extLst>
              </a:tr>
              <a:tr h="553307">
                <a:tc>
                  <a:txBody>
                    <a:bodyPr/>
                    <a:lstStyle/>
                    <a:p>
                      <a:pPr algn="ctr"/>
                      <a:r>
                        <a:rPr lang="en-US"/>
                        <a:t>Kiểm thử PM</a:t>
                      </a:r>
                    </a:p>
                  </a:txBody>
                  <a:tcPr/>
                </a:tc>
                <a:tc>
                  <a:txBody>
                    <a:bodyPr/>
                    <a:lstStyle/>
                    <a:p>
                      <a:pPr algn="ctr"/>
                      <a:r>
                        <a:rPr lang="en-US"/>
                        <a:t>6</a:t>
                      </a:r>
                    </a:p>
                  </a:txBody>
                  <a:tcPr/>
                </a:tc>
                <a:extLst>
                  <a:ext uri="{0D108BD9-81ED-4DB2-BD59-A6C34878D82A}">
                    <a16:rowId xmlns:a16="http://schemas.microsoft.com/office/drawing/2014/main" val="1384664930"/>
                  </a:ext>
                </a:extLst>
              </a:tr>
              <a:tr h="553307">
                <a:tc>
                  <a:txBody>
                    <a:bodyPr/>
                    <a:lstStyle/>
                    <a:p>
                      <a:pPr algn="ctr"/>
                      <a:r>
                        <a:rPr lang="en-US"/>
                        <a:t>CTDL &amp; GT</a:t>
                      </a:r>
                    </a:p>
                  </a:txBody>
                  <a:tcPr/>
                </a:tc>
                <a:tc>
                  <a:txBody>
                    <a:bodyPr/>
                    <a:lstStyle/>
                    <a:p>
                      <a:pPr algn="ctr"/>
                      <a:r>
                        <a:rPr lang="en-US"/>
                        <a:t>7</a:t>
                      </a:r>
                    </a:p>
                  </a:txBody>
                  <a:tcPr/>
                </a:tc>
                <a:extLst>
                  <a:ext uri="{0D108BD9-81ED-4DB2-BD59-A6C34878D82A}">
                    <a16:rowId xmlns:a16="http://schemas.microsoft.com/office/drawing/2014/main" val="1877168410"/>
                  </a:ext>
                </a:extLst>
              </a:tr>
            </a:tbl>
          </a:graphicData>
        </a:graphic>
      </p:graphicFrame>
      <p:sp>
        <p:nvSpPr>
          <p:cNvPr id="20" name="TextBox 19">
            <a:extLst>
              <a:ext uri="{FF2B5EF4-FFF2-40B4-BE49-F238E27FC236}">
                <a16:creationId xmlns:a16="http://schemas.microsoft.com/office/drawing/2014/main" id="{8D2D564C-EA93-67E1-8DE8-E6C49D1F49EB}"/>
              </a:ext>
            </a:extLst>
          </p:cNvPr>
          <p:cNvSpPr txBox="1"/>
          <p:nvPr/>
        </p:nvSpPr>
        <p:spPr>
          <a:xfrm>
            <a:off x="8401756" y="5052080"/>
            <a:ext cx="1861654" cy="523220"/>
          </a:xfrm>
          <a:prstGeom prst="rect">
            <a:avLst/>
          </a:prstGeom>
          <a:noFill/>
        </p:spPr>
        <p:txBody>
          <a:bodyPr wrap="square" rtlCol="0">
            <a:spAutoFit/>
          </a:bodyPr>
          <a:lstStyle/>
          <a:p>
            <a:pPr algn="ctr"/>
            <a:r>
              <a:rPr lang="en-US" sz="2800"/>
              <a:t>MSSV</a:t>
            </a:r>
          </a:p>
        </p:txBody>
      </p:sp>
    </p:spTree>
    <p:extLst>
      <p:ext uri="{BB962C8B-B14F-4D97-AF65-F5344CB8AC3E}">
        <p14:creationId xmlns:p14="http://schemas.microsoft.com/office/powerpoint/2010/main" val="1977475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Sử dụng ký hiệu để thể hiện tri thức &amp; toán tử</a:t>
            </a:r>
            <a:endParaRPr lang="it-IT" sz="4000" spc="-5"/>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E23B6154-714E-F626-BD01-60B8E413BF83}"/>
                  </a:ext>
                </a:extLst>
              </p:cNvPr>
              <p:cNvGraphicFramePr>
                <a:graphicFrameLocks noGrp="1"/>
              </p:cNvGraphicFramePr>
              <p:nvPr>
                <p:extLst>
                  <p:ext uri="{D42A27DB-BD31-4B8C-83A1-F6EECF244321}">
                    <p14:modId xmlns:p14="http://schemas.microsoft.com/office/powerpoint/2010/main" val="1923811671"/>
                  </p:ext>
                </p:extLst>
              </p:nvPr>
            </p:nvGraphicFramePr>
            <p:xfrm>
              <a:off x="932656" y="3554077"/>
              <a:ext cx="14438737" cy="1280160"/>
            </p:xfrm>
            <a:graphic>
              <a:graphicData uri="http://schemas.openxmlformats.org/drawingml/2006/table">
                <a:tbl>
                  <a:tblPr firstRow="1" bandRow="1">
                    <a:tableStyleId>{5C22544A-7EE6-4342-B048-85BDC9FD1C3A}</a:tableStyleId>
                  </a:tblPr>
                  <a:tblGrid>
                    <a:gridCol w="2578418">
                      <a:extLst>
                        <a:ext uri="{9D8B030D-6E8A-4147-A177-3AD203B41FA5}">
                          <a16:colId xmlns:a16="http://schemas.microsoft.com/office/drawing/2014/main" val="1562377213"/>
                        </a:ext>
                      </a:extLst>
                    </a:gridCol>
                    <a:gridCol w="2112257">
                      <a:extLst>
                        <a:ext uri="{9D8B030D-6E8A-4147-A177-3AD203B41FA5}">
                          <a16:colId xmlns:a16="http://schemas.microsoft.com/office/drawing/2014/main" val="3355676437"/>
                        </a:ext>
                      </a:extLst>
                    </a:gridCol>
                    <a:gridCol w="2112257">
                      <a:extLst>
                        <a:ext uri="{9D8B030D-6E8A-4147-A177-3AD203B41FA5}">
                          <a16:colId xmlns:a16="http://schemas.microsoft.com/office/drawing/2014/main" val="3367417974"/>
                        </a:ext>
                      </a:extLst>
                    </a:gridCol>
                    <a:gridCol w="2112257">
                      <a:extLst>
                        <a:ext uri="{9D8B030D-6E8A-4147-A177-3AD203B41FA5}">
                          <a16:colId xmlns:a16="http://schemas.microsoft.com/office/drawing/2014/main" val="2703087360"/>
                        </a:ext>
                      </a:extLst>
                    </a:gridCol>
                    <a:gridCol w="2305368">
                      <a:extLst>
                        <a:ext uri="{9D8B030D-6E8A-4147-A177-3AD203B41FA5}">
                          <a16:colId xmlns:a16="http://schemas.microsoft.com/office/drawing/2014/main" val="1430161122"/>
                        </a:ext>
                      </a:extLst>
                    </a:gridCol>
                    <a:gridCol w="3218180">
                      <a:extLst>
                        <a:ext uri="{9D8B030D-6E8A-4147-A177-3AD203B41FA5}">
                          <a16:colId xmlns:a16="http://schemas.microsoft.com/office/drawing/2014/main" val="2611789440"/>
                        </a:ext>
                      </a:extLst>
                    </a:gridCol>
                  </a:tblGrid>
                  <a:tr h="370840">
                    <a:tc>
                      <a:txBody>
                        <a:bodyPr/>
                        <a:lstStyle/>
                        <a:p>
                          <a:pPr algn="ctr"/>
                          <a:r>
                            <a:rPr lang="en-US" sz="3600" b="0"/>
                            <a:t>Phép toán</a:t>
                          </a:r>
                        </a:p>
                      </a:txBody>
                      <a:tcPr/>
                    </a:tc>
                    <a:tc>
                      <a:txBody>
                        <a:bodyPr/>
                        <a:lstStyle/>
                        <a:p>
                          <a:pPr algn="ctr"/>
                          <a:r>
                            <a:rPr lang="en-US" sz="3600" b="0"/>
                            <a:t>NOT</a:t>
                          </a:r>
                        </a:p>
                      </a:txBody>
                      <a:tcPr/>
                    </a:tc>
                    <a:tc>
                      <a:txBody>
                        <a:bodyPr/>
                        <a:lstStyle/>
                        <a:p>
                          <a:pPr algn="ctr"/>
                          <a:r>
                            <a:rPr lang="en-US" sz="3600" b="0"/>
                            <a:t>AND</a:t>
                          </a:r>
                        </a:p>
                      </a:txBody>
                      <a:tcPr/>
                    </a:tc>
                    <a:tc>
                      <a:txBody>
                        <a:bodyPr/>
                        <a:lstStyle/>
                        <a:p>
                          <a:pPr algn="ctr"/>
                          <a:r>
                            <a:rPr lang="en-US" sz="3600" b="0"/>
                            <a:t>OR</a:t>
                          </a:r>
                        </a:p>
                      </a:txBody>
                      <a:tcPr/>
                    </a:tc>
                    <a:tc>
                      <a:txBody>
                        <a:bodyPr/>
                        <a:lstStyle/>
                        <a:p>
                          <a:pPr algn="ctr"/>
                          <a:r>
                            <a:rPr lang="en-US" sz="3600" b="0"/>
                            <a:t>Kéo theo</a:t>
                          </a:r>
                        </a:p>
                      </a:txBody>
                      <a:tcPr/>
                    </a:tc>
                    <a:tc>
                      <a:txBody>
                        <a:bodyPr/>
                        <a:lstStyle/>
                        <a:p>
                          <a:pPr algn="ctr"/>
                          <a:r>
                            <a:rPr lang="en-US" sz="3600" b="0"/>
                            <a:t>Tương đương</a:t>
                          </a:r>
                        </a:p>
                      </a:txBody>
                      <a:tcPr/>
                    </a:tc>
                    <a:extLst>
                      <a:ext uri="{0D108BD9-81ED-4DB2-BD59-A6C34878D82A}">
                        <a16:rowId xmlns:a16="http://schemas.microsoft.com/office/drawing/2014/main" val="3761013338"/>
                      </a:ext>
                    </a:extLst>
                  </a:tr>
                  <a:tr h="370840">
                    <a:tc>
                      <a:txBody>
                        <a:bodyPr/>
                        <a:lstStyle/>
                        <a:p>
                          <a:pPr algn="ctr"/>
                          <a:r>
                            <a:rPr lang="en-US" sz="3600" b="0"/>
                            <a:t>Ký hiệu</a:t>
                          </a:r>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  &amp; </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𝑉</m:t>
                                </m:r>
                                <m:r>
                                  <a:rPr lang="en-US" sz="3600" b="0" i="1" smtClean="0">
                                    <a:latin typeface="Cambria Math" panose="02040503050406030204" pitchFamily="18" charset="0"/>
                                    <a:ea typeface="Cambria Math" panose="02040503050406030204" pitchFamily="18" charset="0"/>
                                  </a:rPr>
                                  <m:t>+ </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m:t>
                                </m:r>
                                <m:r>
                                  <a:rPr lang="en-US" sz="3600" b="0" i="1" smtClean="0">
                                    <a:latin typeface="Cambria Math" panose="02040503050406030204" pitchFamily="18" charset="0"/>
                                    <a:ea typeface="Cambria Math" panose="02040503050406030204" pitchFamily="18" charset="0"/>
                                    <a:sym typeface="Symbol" panose="05050102010706020507" pitchFamily="18" charset="2"/>
                                  </a:rPr>
                                  <m:t></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m:t>
                                </m:r>
                              </m:oMath>
                            </m:oMathPara>
                          </a14:m>
                          <a:endParaRPr lang="en-US" sz="3600" b="0"/>
                        </a:p>
                      </a:txBody>
                      <a:tcPr/>
                    </a:tc>
                    <a:extLst>
                      <a:ext uri="{0D108BD9-81ED-4DB2-BD59-A6C34878D82A}">
                        <a16:rowId xmlns:a16="http://schemas.microsoft.com/office/drawing/2014/main" val="449207407"/>
                      </a:ext>
                    </a:extLst>
                  </a:tr>
                </a:tbl>
              </a:graphicData>
            </a:graphic>
          </p:graphicFrame>
        </mc:Choice>
        <mc:Fallback xmlns="">
          <p:graphicFrame>
            <p:nvGraphicFramePr>
              <p:cNvPr id="5" name="Table 5">
                <a:extLst>
                  <a:ext uri="{FF2B5EF4-FFF2-40B4-BE49-F238E27FC236}">
                    <a16:creationId xmlns:a16="http://schemas.microsoft.com/office/drawing/2014/main" id="{E23B6154-714E-F626-BD01-60B8E413BF83}"/>
                  </a:ext>
                </a:extLst>
              </p:cNvPr>
              <p:cNvGraphicFramePr>
                <a:graphicFrameLocks noGrp="1"/>
              </p:cNvGraphicFramePr>
              <p:nvPr>
                <p:extLst>
                  <p:ext uri="{D42A27DB-BD31-4B8C-83A1-F6EECF244321}">
                    <p14:modId xmlns:p14="http://schemas.microsoft.com/office/powerpoint/2010/main" val="1923811671"/>
                  </p:ext>
                </p:extLst>
              </p:nvPr>
            </p:nvGraphicFramePr>
            <p:xfrm>
              <a:off x="932656" y="3554077"/>
              <a:ext cx="14438737" cy="1280160"/>
            </p:xfrm>
            <a:graphic>
              <a:graphicData uri="http://schemas.openxmlformats.org/drawingml/2006/table">
                <a:tbl>
                  <a:tblPr firstRow="1" bandRow="1">
                    <a:tableStyleId>{5C22544A-7EE6-4342-B048-85BDC9FD1C3A}</a:tableStyleId>
                  </a:tblPr>
                  <a:tblGrid>
                    <a:gridCol w="2578418">
                      <a:extLst>
                        <a:ext uri="{9D8B030D-6E8A-4147-A177-3AD203B41FA5}">
                          <a16:colId xmlns:a16="http://schemas.microsoft.com/office/drawing/2014/main" val="1562377213"/>
                        </a:ext>
                      </a:extLst>
                    </a:gridCol>
                    <a:gridCol w="2112257">
                      <a:extLst>
                        <a:ext uri="{9D8B030D-6E8A-4147-A177-3AD203B41FA5}">
                          <a16:colId xmlns:a16="http://schemas.microsoft.com/office/drawing/2014/main" val="3355676437"/>
                        </a:ext>
                      </a:extLst>
                    </a:gridCol>
                    <a:gridCol w="2112257">
                      <a:extLst>
                        <a:ext uri="{9D8B030D-6E8A-4147-A177-3AD203B41FA5}">
                          <a16:colId xmlns:a16="http://schemas.microsoft.com/office/drawing/2014/main" val="3367417974"/>
                        </a:ext>
                      </a:extLst>
                    </a:gridCol>
                    <a:gridCol w="2112257">
                      <a:extLst>
                        <a:ext uri="{9D8B030D-6E8A-4147-A177-3AD203B41FA5}">
                          <a16:colId xmlns:a16="http://schemas.microsoft.com/office/drawing/2014/main" val="2703087360"/>
                        </a:ext>
                      </a:extLst>
                    </a:gridCol>
                    <a:gridCol w="2305368">
                      <a:extLst>
                        <a:ext uri="{9D8B030D-6E8A-4147-A177-3AD203B41FA5}">
                          <a16:colId xmlns:a16="http://schemas.microsoft.com/office/drawing/2014/main" val="1430161122"/>
                        </a:ext>
                      </a:extLst>
                    </a:gridCol>
                    <a:gridCol w="3218180">
                      <a:extLst>
                        <a:ext uri="{9D8B030D-6E8A-4147-A177-3AD203B41FA5}">
                          <a16:colId xmlns:a16="http://schemas.microsoft.com/office/drawing/2014/main" val="2611789440"/>
                        </a:ext>
                      </a:extLst>
                    </a:gridCol>
                  </a:tblGrid>
                  <a:tr h="640080">
                    <a:tc>
                      <a:txBody>
                        <a:bodyPr/>
                        <a:lstStyle/>
                        <a:p>
                          <a:pPr algn="ctr"/>
                          <a:r>
                            <a:rPr lang="en-US" sz="3600" b="0"/>
                            <a:t>Phép toán</a:t>
                          </a:r>
                        </a:p>
                      </a:txBody>
                      <a:tcPr/>
                    </a:tc>
                    <a:tc>
                      <a:txBody>
                        <a:bodyPr/>
                        <a:lstStyle/>
                        <a:p>
                          <a:pPr algn="ctr"/>
                          <a:r>
                            <a:rPr lang="en-US" sz="3600" b="0"/>
                            <a:t>NOT</a:t>
                          </a:r>
                        </a:p>
                      </a:txBody>
                      <a:tcPr/>
                    </a:tc>
                    <a:tc>
                      <a:txBody>
                        <a:bodyPr/>
                        <a:lstStyle/>
                        <a:p>
                          <a:pPr algn="ctr"/>
                          <a:r>
                            <a:rPr lang="en-US" sz="3600" b="0"/>
                            <a:t>AND</a:t>
                          </a:r>
                        </a:p>
                      </a:txBody>
                      <a:tcPr/>
                    </a:tc>
                    <a:tc>
                      <a:txBody>
                        <a:bodyPr/>
                        <a:lstStyle/>
                        <a:p>
                          <a:pPr algn="ctr"/>
                          <a:r>
                            <a:rPr lang="en-US" sz="3600" b="0"/>
                            <a:t>OR</a:t>
                          </a:r>
                        </a:p>
                      </a:txBody>
                      <a:tcPr/>
                    </a:tc>
                    <a:tc>
                      <a:txBody>
                        <a:bodyPr/>
                        <a:lstStyle/>
                        <a:p>
                          <a:pPr algn="ctr"/>
                          <a:r>
                            <a:rPr lang="en-US" sz="3600" b="0"/>
                            <a:t>Kéo theo</a:t>
                          </a:r>
                        </a:p>
                      </a:txBody>
                      <a:tcPr/>
                    </a:tc>
                    <a:tc>
                      <a:txBody>
                        <a:bodyPr/>
                        <a:lstStyle/>
                        <a:p>
                          <a:pPr algn="ctr"/>
                          <a:r>
                            <a:rPr lang="en-US" sz="3600" b="0"/>
                            <a:t>Tương đương</a:t>
                          </a:r>
                        </a:p>
                      </a:txBody>
                      <a:tcPr/>
                    </a:tc>
                    <a:extLst>
                      <a:ext uri="{0D108BD9-81ED-4DB2-BD59-A6C34878D82A}">
                        <a16:rowId xmlns:a16="http://schemas.microsoft.com/office/drawing/2014/main" val="3761013338"/>
                      </a:ext>
                    </a:extLst>
                  </a:tr>
                  <a:tr h="640080">
                    <a:tc>
                      <a:txBody>
                        <a:bodyPr/>
                        <a:lstStyle/>
                        <a:p>
                          <a:pPr algn="ctr"/>
                          <a:r>
                            <a:rPr lang="en-US" sz="3600" b="0"/>
                            <a:t>Ký hiệu</a:t>
                          </a:r>
                        </a:p>
                      </a:txBody>
                      <a:tcPr/>
                    </a:tc>
                    <a:tc>
                      <a:txBody>
                        <a:bodyPr/>
                        <a:lstStyle/>
                        <a:p>
                          <a:endParaRPr lang="en-US"/>
                        </a:p>
                      </a:txBody>
                      <a:tcPr>
                        <a:blipFill>
                          <a:blip r:embed="rId3"/>
                          <a:stretch>
                            <a:fillRect l="-122190" t="-115238" r="-462248" b="-35238"/>
                          </a:stretch>
                        </a:blipFill>
                      </a:tcPr>
                    </a:tc>
                    <a:tc>
                      <a:txBody>
                        <a:bodyPr/>
                        <a:lstStyle/>
                        <a:p>
                          <a:endParaRPr lang="en-US"/>
                        </a:p>
                      </a:txBody>
                      <a:tcPr>
                        <a:blipFill>
                          <a:blip r:embed="rId3"/>
                          <a:stretch>
                            <a:fillRect l="-222190" t="-115238" r="-362248" b="-35238"/>
                          </a:stretch>
                        </a:blipFill>
                      </a:tcPr>
                    </a:tc>
                    <a:tc>
                      <a:txBody>
                        <a:bodyPr/>
                        <a:lstStyle/>
                        <a:p>
                          <a:endParaRPr lang="en-US"/>
                        </a:p>
                      </a:txBody>
                      <a:tcPr>
                        <a:blipFill>
                          <a:blip r:embed="rId3"/>
                          <a:stretch>
                            <a:fillRect l="-323121" t="-115238" r="-263295" b="-35238"/>
                          </a:stretch>
                        </a:blipFill>
                      </a:tcPr>
                    </a:tc>
                    <a:tc>
                      <a:txBody>
                        <a:bodyPr/>
                        <a:lstStyle/>
                        <a:p>
                          <a:endParaRPr lang="en-US"/>
                        </a:p>
                      </a:txBody>
                      <a:tcPr>
                        <a:blipFill>
                          <a:blip r:embed="rId3"/>
                          <a:stretch>
                            <a:fillRect l="-386280" t="-115238" r="-140369" b="-35238"/>
                          </a:stretch>
                        </a:blipFill>
                      </a:tcPr>
                    </a:tc>
                    <a:tc>
                      <a:txBody>
                        <a:bodyPr/>
                        <a:lstStyle/>
                        <a:p>
                          <a:endParaRPr lang="en-US"/>
                        </a:p>
                      </a:txBody>
                      <a:tcPr>
                        <a:blipFill>
                          <a:blip r:embed="rId3"/>
                          <a:stretch>
                            <a:fillRect l="-349053" t="-115238" r="-758" b="-35238"/>
                          </a:stretch>
                        </a:blipFill>
                      </a:tcPr>
                    </a:tc>
                    <a:extLst>
                      <a:ext uri="{0D108BD9-81ED-4DB2-BD59-A6C34878D82A}">
                        <a16:rowId xmlns:a16="http://schemas.microsoft.com/office/drawing/2014/main" val="449207407"/>
                      </a:ext>
                    </a:extLst>
                  </a:tr>
                </a:tbl>
              </a:graphicData>
            </a:graphic>
          </p:graphicFrame>
        </mc:Fallback>
      </mc:AlternateContent>
      <p:sp>
        <p:nvSpPr>
          <p:cNvPr id="6" name="object 20">
            <a:extLst>
              <a:ext uri="{FF2B5EF4-FFF2-40B4-BE49-F238E27FC236}">
                <a16:creationId xmlns:a16="http://schemas.microsoft.com/office/drawing/2014/main" id="{473FFC06-C299-DE4F-7727-EDFFD502BA1B}"/>
              </a:ext>
            </a:extLst>
          </p:cNvPr>
          <p:cNvSpPr txBox="1"/>
          <p:nvPr/>
        </p:nvSpPr>
        <p:spPr>
          <a:xfrm>
            <a:off x="818356" y="5442526"/>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Logic mệnh đề</a:t>
            </a:r>
          </a:p>
          <a:p>
            <a:pPr marL="583565" marR="5080" indent="-571500" algn="just">
              <a:lnSpc>
                <a:spcPct val="130000"/>
              </a:lnSpc>
              <a:buFont typeface="Wingdings" panose="05000000000000000000" pitchFamily="2" charset="2"/>
              <a:buChar char="§"/>
            </a:pPr>
            <a:r>
              <a:rPr lang="en-US" sz="4000" spc="-5"/>
              <a:t>Logic vị từ</a:t>
            </a:r>
            <a:endParaRPr lang="it-IT" sz="4000" spc="-5"/>
          </a:p>
        </p:txBody>
      </p:sp>
    </p:spTree>
    <p:extLst>
      <p:ext uri="{BB962C8B-B14F-4D97-AF65-F5344CB8AC3E}">
        <p14:creationId xmlns:p14="http://schemas.microsoft.com/office/powerpoint/2010/main" val="1655881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Logic mệnh đề</a:t>
                </a:r>
              </a:p>
              <a:p>
                <a:pPr marL="1497965" marR="5080" lvl="2" indent="-571500" algn="just">
                  <a:lnSpc>
                    <a:spcPct val="130000"/>
                  </a:lnSpc>
                  <a:buFont typeface="Wingdings" panose="05000000000000000000" pitchFamily="2" charset="2"/>
                  <a:buChar char="§"/>
                </a:pPr>
                <a:r>
                  <a:rPr lang="en-US" sz="4000" spc="-5"/>
                  <a:t>IF Xe không khởi động được (A)</a:t>
                </a:r>
              </a:p>
              <a:p>
                <a:pPr marL="1497965" marR="5080" lvl="2" indent="-571500" algn="just">
                  <a:lnSpc>
                    <a:spcPct val="130000"/>
                  </a:lnSpc>
                  <a:buFont typeface="Wingdings" panose="05000000000000000000" pitchFamily="2" charset="2"/>
                  <a:buChar char="§"/>
                </a:pPr>
                <a:r>
                  <a:rPr lang="en-US" sz="4000" spc="-5"/>
                  <a:t>AND Khoảng cách từ nhà đến chỗ làm là xa (B)</a:t>
                </a:r>
              </a:p>
              <a:p>
                <a:pPr marL="1497965" marR="5080" lvl="2" indent="-571500" algn="just">
                  <a:lnSpc>
                    <a:spcPct val="130000"/>
                  </a:lnSpc>
                  <a:buFont typeface="Wingdings" panose="05000000000000000000" pitchFamily="2" charset="2"/>
                  <a:buChar char="§"/>
                </a:pPr>
                <a:r>
                  <a:rPr lang="en-US" sz="4000" spc="-5"/>
                  <a:t>THEN Trễ giờ làm (C)</a:t>
                </a:r>
              </a:p>
              <a:p>
                <a:pPr marL="583565" marR="5080" indent="-571500" algn="just">
                  <a:lnSpc>
                    <a:spcPct val="130000"/>
                  </a:lnSpc>
                  <a:buFont typeface="Wingdings" panose="05000000000000000000" pitchFamily="2" charset="2"/>
                  <a:buChar char="§"/>
                </a:pPr>
                <a:r>
                  <a:rPr lang="en-US" sz="4000" spc="-5"/>
                  <a:t>Luật trên có thể biểu diễn lại như sau: </a:t>
                </a:r>
              </a:p>
              <a:p>
                <a:pPr marL="1497965" marR="5080" lvl="2" indent="-571500" algn="just">
                  <a:lnSpc>
                    <a:spcPct val="130000"/>
                  </a:lnSpc>
                  <a:buFont typeface="Wingdings" panose="05000000000000000000" pitchFamily="2" charset="2"/>
                  <a:buChar char="§"/>
                </a:pPr>
                <a14:m>
                  <m:oMath xmlns:m="http://schemas.openxmlformats.org/officeDocument/2006/math">
                    <m:r>
                      <a:rPr lang="en-US" sz="4000" b="0" i="1" spc="-5" smtClean="0">
                        <a:latin typeface="Cambria Math" panose="02040503050406030204" pitchFamily="18" charset="0"/>
                      </a:rPr>
                      <m:t>𝐴</m:t>
                    </m:r>
                    <m:r>
                      <a:rPr lang="en-US" sz="4000" b="0" i="1" spc="-5" smtClean="0">
                        <a:latin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𝐵</m:t>
                    </m:r>
                    <m:r>
                      <a:rPr lang="en-US" sz="4000" b="0" i="1" spc="-5" smtClean="0">
                        <a:latin typeface="Cambria Math" panose="02040503050406030204" pitchFamily="18" charset="0"/>
                        <a:ea typeface="Cambria Math" panose="02040503050406030204" pitchFamily="18" charset="0"/>
                      </a:rPr>
                      <m:t> →  </m:t>
                    </m:r>
                    <m:r>
                      <a:rPr lang="en-US" sz="4000" b="0" i="1" spc="-5" smtClean="0">
                        <a:latin typeface="Cambria Math" panose="02040503050406030204" pitchFamily="18" charset="0"/>
                        <a:ea typeface="Cambria Math" panose="02040503050406030204" pitchFamily="18" charset="0"/>
                      </a:rPr>
                      <m:t>𝐶</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4743030"/>
              </a:xfrm>
              <a:prstGeom prst="rect">
                <a:avLst/>
              </a:prstGeom>
              <a:blipFill>
                <a:blip r:embed="rId3"/>
                <a:stretch>
                  <a:fillRect l="-1622" t="-514"/>
                </a:stretch>
              </a:blipFill>
            </p:spPr>
            <p:txBody>
              <a:bodyPr/>
              <a:lstStyle/>
              <a:p>
                <a:r>
                  <a:rPr lang="en-US">
                    <a:noFill/>
                  </a:rPr>
                  <a:t> </a:t>
                </a:r>
              </a:p>
            </p:txBody>
          </p:sp>
        </mc:Fallback>
      </mc:AlternateContent>
    </p:spTree>
    <p:extLst>
      <p:ext uri="{BB962C8B-B14F-4D97-AF65-F5344CB8AC3E}">
        <p14:creationId xmlns:p14="http://schemas.microsoft.com/office/powerpoint/2010/main" val="4226312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63093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Logic vị từ</a:t>
            </a:r>
          </a:p>
          <a:p>
            <a:pPr marL="1497965" marR="5080" lvl="2" indent="-571500" algn="just">
              <a:lnSpc>
                <a:spcPct val="130000"/>
              </a:lnSpc>
              <a:buFont typeface="Wingdings" panose="05000000000000000000" pitchFamily="2" charset="2"/>
              <a:buChar char="§"/>
            </a:pPr>
            <a:r>
              <a:rPr lang="vi-VN" sz="4000" spc="-5"/>
              <a:t>Phép toán mệnh đề </a:t>
            </a:r>
            <a:r>
              <a:rPr lang="vi-VN" sz="4000" spc="-5">
                <a:sym typeface="Symbol" panose="05050102010706020507" pitchFamily="18" charset="2"/>
              </a:rPr>
              <a:t></a:t>
            </a:r>
            <a:r>
              <a:rPr lang="en-US" sz="4000" spc="-5">
                <a:sym typeface="Symbol" panose="05050102010706020507" pitchFamily="18" charset="2"/>
              </a:rPr>
              <a:t> </a:t>
            </a:r>
            <a:r>
              <a:rPr lang="vi-VN" sz="4000" spc="-5"/>
              <a:t>suy diễn tự </a:t>
            </a:r>
            <a:r>
              <a:rPr lang="en-US" sz="4000" spc="-5"/>
              <a:t>đ</a:t>
            </a:r>
            <a:r>
              <a:rPr lang="vi-VN" sz="4000" spc="-5"/>
              <a:t>ộng nhưng chưa đủ khi cần</a:t>
            </a:r>
            <a:r>
              <a:rPr lang="en-US" sz="4000" spc="-5"/>
              <a:t> </a:t>
            </a:r>
            <a:r>
              <a:rPr lang="vi-VN" sz="4000" spc="-5"/>
              <a:t>phải truy cập vào thành phần nhỏ trong câu, dùng biến số trong câu.</a:t>
            </a:r>
            <a:endParaRPr lang="en-US" sz="4000" spc="-5"/>
          </a:p>
          <a:p>
            <a:pPr marL="1497965" marR="5080" lvl="2" indent="-571500" algn="just">
              <a:lnSpc>
                <a:spcPct val="130000"/>
              </a:lnSpc>
              <a:buFont typeface="Wingdings" panose="05000000000000000000" pitchFamily="2" charset="2"/>
              <a:buChar char="§"/>
            </a:pPr>
            <a:r>
              <a:rPr lang="en-US" sz="4000" spc="-5"/>
              <a:t>Ví dụ: </a:t>
            </a:r>
            <a:r>
              <a:rPr lang="vi-VN" sz="4000" spc="-5"/>
              <a:t>“Mọi sinh viên trường ĐHNT đều có bằng tú tài. Lan không có</a:t>
            </a:r>
            <a:r>
              <a:rPr lang="en-US" sz="4000" spc="-5"/>
              <a:t> </a:t>
            </a:r>
            <a:r>
              <a:rPr lang="vi-VN" sz="4000" spc="-5"/>
              <a:t>bằng tú tài. Do vậy, Lan không là sinh viên ĐHNT”</a:t>
            </a:r>
            <a:endParaRPr lang="en-US" sz="4000" spc="-5"/>
          </a:p>
          <a:p>
            <a:pPr marL="1955165" marR="5080" lvl="3" indent="-571500" algn="just">
              <a:lnSpc>
                <a:spcPct val="130000"/>
              </a:lnSpc>
              <a:buFont typeface="Wingdings" panose="05000000000000000000" pitchFamily="2" charset="2"/>
              <a:buChar char="§"/>
            </a:pPr>
            <a:r>
              <a:rPr lang="vi-VN" sz="3600" spc="-5"/>
              <a:t>“Lan” là một đối tượng cụ thể của “SV trường ĐHNT” – không thể</a:t>
            </a:r>
            <a:r>
              <a:rPr lang="en-US" sz="3600" spc="-5"/>
              <a:t> </a:t>
            </a:r>
            <a:r>
              <a:rPr lang="vi-VN" sz="3600" spc="-5"/>
              <a:t>đặc tả được “quan hệ” này trong mệnh đề được mà chỉ có thể là:</a:t>
            </a:r>
            <a:endParaRPr lang="en-US" sz="3600" spc="-5"/>
          </a:p>
          <a:p>
            <a:pPr marL="1955165" marR="5080" lvl="3" indent="-571500" algn="just">
              <a:lnSpc>
                <a:spcPct val="130000"/>
              </a:lnSpc>
              <a:buFont typeface="Wingdings" panose="05000000000000000000" pitchFamily="2" charset="2"/>
              <a:buChar char="§"/>
            </a:pPr>
            <a:r>
              <a:rPr lang="vi-VN" sz="3600" spc="-5"/>
              <a:t>“LAN là sinh viên trường ĐHNT thì Lan có bằng tú tài. Lan</a:t>
            </a:r>
            <a:r>
              <a:rPr lang="en-US" sz="3600" spc="-5"/>
              <a:t> </a:t>
            </a:r>
            <a:r>
              <a:rPr lang="vi-VN" sz="3600" spc="-5"/>
              <a:t>không có bằng tú tài. Do vậy, Lan không là sinh viên trường</a:t>
            </a:r>
            <a:r>
              <a:rPr lang="en-US" sz="3600" spc="-5"/>
              <a:t> </a:t>
            </a:r>
            <a:r>
              <a:rPr lang="vi-VN" sz="3600" spc="-5"/>
              <a:t>ĐHNT”</a:t>
            </a:r>
            <a:endParaRPr lang="it-IT" sz="3600" spc="-5"/>
          </a:p>
        </p:txBody>
      </p:sp>
    </p:spTree>
    <p:extLst>
      <p:ext uri="{BB962C8B-B14F-4D97-AF65-F5344CB8AC3E}">
        <p14:creationId xmlns:p14="http://schemas.microsoft.com/office/powerpoint/2010/main" val="2891601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554324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Mệnh đề phải giải quyết bằng cách liệt kê tất cả các trường hợp</a:t>
            </a:r>
            <a:r>
              <a:rPr lang="en-US" sz="4000" spc="-5"/>
              <a:t> </a:t>
            </a:r>
            <a:r>
              <a:rPr lang="en-US" sz="4000" spc="-5">
                <a:sym typeface="Symbol" panose="05050102010706020507" pitchFamily="18" charset="2"/>
              </a:rPr>
              <a:t> </a:t>
            </a:r>
            <a:r>
              <a:rPr lang="vi-VN" sz="4000" spc="-5"/>
              <a:t>Không khả thi</a:t>
            </a:r>
            <a:endParaRPr lang="en-US" sz="4000" spc="-5"/>
          </a:p>
          <a:p>
            <a:pPr marL="583565" marR="5080" indent="-571500" algn="just">
              <a:lnSpc>
                <a:spcPct val="130000"/>
              </a:lnSpc>
              <a:buFont typeface="Wingdings" panose="05000000000000000000" pitchFamily="2" charset="2"/>
              <a:buChar char="§"/>
            </a:pPr>
            <a:r>
              <a:rPr lang="vi-VN" sz="4000" spc="-5"/>
              <a:t>Do đó, chúng ta cần một Logic khác hơn là phép toán mệnh đề:</a:t>
            </a:r>
            <a:endParaRPr lang="en-US" sz="4000" spc="-5"/>
          </a:p>
          <a:p>
            <a:pPr marL="583565" marR="5080" indent="-571500" algn="just">
              <a:lnSpc>
                <a:spcPct val="130000"/>
              </a:lnSpc>
              <a:buFont typeface="Wingdings" panose="05000000000000000000" pitchFamily="2" charset="2"/>
              <a:buChar char="§"/>
            </a:pPr>
            <a:r>
              <a:rPr lang="vi-VN" sz="4000" b="1" spc="-5"/>
              <a:t>Vị từ là một phát biểu nói lên quan hệ giữa một đối tượng</a:t>
            </a:r>
            <a:r>
              <a:rPr lang="en-US" sz="4000" b="1" spc="-5"/>
              <a:t> </a:t>
            </a:r>
            <a:r>
              <a:rPr lang="vi-VN" sz="4000" b="1" spc="-5"/>
              <a:t>với các thuộc tính của nó hay quan hệ giữa các đối tượng</a:t>
            </a:r>
            <a:r>
              <a:rPr lang="en-US" sz="4000" b="1" spc="-5"/>
              <a:t> </a:t>
            </a:r>
            <a:r>
              <a:rPr lang="vi-VN" sz="4000" b="1" spc="-5"/>
              <a:t>với nhau.</a:t>
            </a:r>
          </a:p>
          <a:p>
            <a:pPr marL="583565" marR="5080" indent="-571500" algn="just">
              <a:lnSpc>
                <a:spcPct val="130000"/>
              </a:lnSpc>
              <a:buFont typeface="Wingdings" panose="05000000000000000000" pitchFamily="2" charset="2"/>
              <a:buChar char="§"/>
            </a:pPr>
            <a:r>
              <a:rPr lang="vi-VN" sz="4000" spc="-5"/>
              <a:t>Vị từ được biểu diễn bởi một tên được gọi là tên vị từ, theo</a:t>
            </a:r>
            <a:r>
              <a:rPr lang="en-US" sz="4000" spc="-5"/>
              <a:t> </a:t>
            </a:r>
            <a:r>
              <a:rPr lang="vi-VN" sz="4000" spc="-5"/>
              <a:t>sau nó là một danh sách các thông số.</a:t>
            </a:r>
            <a:endParaRPr lang="it-IT" sz="4000" spc="-5"/>
          </a:p>
        </p:txBody>
      </p:sp>
    </p:spTree>
    <p:extLst>
      <p:ext uri="{BB962C8B-B14F-4D97-AF65-F5344CB8AC3E}">
        <p14:creationId xmlns:p14="http://schemas.microsoft.com/office/powerpoint/2010/main" val="2965560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Ví dụ:</a:t>
            </a:r>
          </a:p>
          <a:p>
            <a:pPr marL="583565" marR="5080" indent="-571500" algn="just">
              <a:lnSpc>
                <a:spcPct val="130000"/>
              </a:lnSpc>
              <a:buFont typeface="Wingdings" panose="05000000000000000000" pitchFamily="2" charset="2"/>
              <a:buChar char="§"/>
            </a:pPr>
            <a:r>
              <a:rPr lang="vi-VN" sz="4000" spc="-5"/>
              <a:t>Phát biểu: “Nam là sinh viên trường ĐHNT”</a:t>
            </a:r>
          </a:p>
          <a:p>
            <a:pPr marL="583565" marR="5080" indent="-571500" algn="just">
              <a:lnSpc>
                <a:spcPct val="130000"/>
              </a:lnSpc>
              <a:buFont typeface="Wingdings" panose="05000000000000000000" pitchFamily="2" charset="2"/>
              <a:buChar char="§"/>
            </a:pPr>
            <a:r>
              <a:rPr lang="vi-VN" sz="4000" spc="-5"/>
              <a:t>Biểu diễn: sv_NT(“Nam”)</a:t>
            </a:r>
          </a:p>
          <a:p>
            <a:pPr marL="583565" marR="5080" indent="-571500" algn="just">
              <a:lnSpc>
                <a:spcPct val="130000"/>
              </a:lnSpc>
              <a:buFont typeface="Wingdings" panose="05000000000000000000" pitchFamily="2" charset="2"/>
              <a:buChar char="§"/>
            </a:pPr>
            <a:r>
              <a:rPr lang="vi-VN" sz="4000" spc="-5"/>
              <a:t>Ý nghĩa: đối tượng tên là “Nam” có thuộc tính là “sinh</a:t>
            </a:r>
            <a:r>
              <a:rPr lang="en-US" sz="4000" spc="-5"/>
              <a:t> </a:t>
            </a:r>
            <a:r>
              <a:rPr lang="vi-VN" sz="4000" spc="-5"/>
              <a:t>viên ĐHNT”.</a:t>
            </a:r>
            <a:endParaRPr lang="en-US" sz="4000" spc="-5"/>
          </a:p>
          <a:p>
            <a:pPr marL="583565" marR="5080" indent="-571500" algn="just">
              <a:lnSpc>
                <a:spcPct val="130000"/>
              </a:lnSpc>
              <a:buFont typeface="Wingdings" panose="05000000000000000000" pitchFamily="2" charset="2"/>
              <a:buChar char="§"/>
            </a:pPr>
            <a:r>
              <a:rPr lang="it-IT" sz="4000" spc="-5"/>
              <a:t>Biểu thức Vị từ: là sự kết hợp của các vị từ bởi các phép toán vị từ.</a:t>
            </a:r>
          </a:p>
        </p:txBody>
      </p:sp>
    </p:spTree>
    <p:extLst>
      <p:ext uri="{BB962C8B-B14F-4D97-AF65-F5344CB8AC3E}">
        <p14:creationId xmlns:p14="http://schemas.microsoft.com/office/powerpoint/2010/main" val="3288964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7449388"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Các phép toán</a:t>
            </a:r>
            <a:endParaRPr lang="it-IT" sz="4000" spc="-5"/>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188BDDE6-C3A8-450B-D468-75CB420D30A0}"/>
                  </a:ext>
                </a:extLst>
              </p:cNvPr>
              <p:cNvGraphicFramePr>
                <a:graphicFrameLocks noGrp="1"/>
              </p:cNvGraphicFramePr>
              <p:nvPr>
                <p:extLst>
                  <p:ext uri="{D42A27DB-BD31-4B8C-83A1-F6EECF244321}">
                    <p14:modId xmlns:p14="http://schemas.microsoft.com/office/powerpoint/2010/main" val="4204842722"/>
                  </p:ext>
                </p:extLst>
              </p:nvPr>
            </p:nvGraphicFramePr>
            <p:xfrm>
              <a:off x="437356" y="3518453"/>
              <a:ext cx="7425690" cy="5120640"/>
            </p:xfrm>
            <a:graphic>
              <a:graphicData uri="http://schemas.openxmlformats.org/drawingml/2006/table">
                <a:tbl>
                  <a:tblPr firstRow="1" bandRow="1">
                    <a:tableStyleId>{5C22544A-7EE6-4342-B048-85BDC9FD1C3A}</a:tableStyleId>
                  </a:tblPr>
                  <a:tblGrid>
                    <a:gridCol w="1956118">
                      <a:extLst>
                        <a:ext uri="{9D8B030D-6E8A-4147-A177-3AD203B41FA5}">
                          <a16:colId xmlns:a16="http://schemas.microsoft.com/office/drawing/2014/main" val="1886265230"/>
                        </a:ext>
                      </a:extLst>
                    </a:gridCol>
                    <a:gridCol w="3218180">
                      <a:extLst>
                        <a:ext uri="{9D8B030D-6E8A-4147-A177-3AD203B41FA5}">
                          <a16:colId xmlns:a16="http://schemas.microsoft.com/office/drawing/2014/main" val="2398647049"/>
                        </a:ext>
                      </a:extLst>
                    </a:gridCol>
                    <a:gridCol w="2251392">
                      <a:extLst>
                        <a:ext uri="{9D8B030D-6E8A-4147-A177-3AD203B41FA5}">
                          <a16:colId xmlns:a16="http://schemas.microsoft.com/office/drawing/2014/main" val="2700376985"/>
                        </a:ext>
                      </a:extLst>
                    </a:gridCol>
                  </a:tblGrid>
                  <a:tr h="370840">
                    <a:tc>
                      <a:txBody>
                        <a:bodyPr/>
                        <a:lstStyle/>
                        <a:p>
                          <a:pPr algn="ctr"/>
                          <a:r>
                            <a:rPr lang="en-US" sz="3600"/>
                            <a:t>Ký hiệu</a:t>
                          </a:r>
                        </a:p>
                      </a:txBody>
                      <a:tcPr/>
                    </a:tc>
                    <a:tc>
                      <a:txBody>
                        <a:bodyPr/>
                        <a:lstStyle/>
                        <a:p>
                          <a:pPr algn="ctr"/>
                          <a:r>
                            <a:rPr lang="en-US" sz="3600"/>
                            <a:t>Ý nghĩa</a:t>
                          </a:r>
                        </a:p>
                      </a:txBody>
                      <a:tcPr/>
                    </a:tc>
                    <a:tc>
                      <a:txBody>
                        <a:bodyPr/>
                        <a:lstStyle/>
                        <a:p>
                          <a:pPr algn="ctr"/>
                          <a:r>
                            <a:rPr lang="en-US" sz="3600"/>
                            <a:t>Số ngôi</a:t>
                          </a:r>
                        </a:p>
                      </a:txBody>
                      <a:tcPr/>
                    </a:tc>
                    <a:extLst>
                      <a:ext uri="{0D108BD9-81ED-4DB2-BD59-A6C34878D82A}">
                        <a16:rowId xmlns:a16="http://schemas.microsoft.com/office/drawing/2014/main" val="734330846"/>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Phủ định</a:t>
                          </a:r>
                        </a:p>
                      </a:txBody>
                      <a:tcPr/>
                    </a:tc>
                    <a:tc>
                      <a:txBody>
                        <a:bodyPr/>
                        <a:lstStyle/>
                        <a:p>
                          <a:pPr algn="ctr"/>
                          <a:r>
                            <a:rPr lang="en-US" sz="3600"/>
                            <a:t>Một ngôi</a:t>
                          </a:r>
                        </a:p>
                      </a:txBody>
                      <a:tcPr/>
                    </a:tc>
                    <a:extLst>
                      <a:ext uri="{0D108BD9-81ED-4DB2-BD59-A6C34878D82A}">
                        <a16:rowId xmlns:a16="http://schemas.microsoft.com/office/drawing/2014/main" val="3777667039"/>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𝑋</m:t>
                                </m:r>
                              </m:oMath>
                            </m:oMathPara>
                          </a14:m>
                          <a:endParaRPr lang="en-US" sz="3600"/>
                        </a:p>
                      </a:txBody>
                      <a:tcPr/>
                    </a:tc>
                    <a:tc>
                      <a:txBody>
                        <a:bodyPr/>
                        <a:lstStyle/>
                        <a:p>
                          <a:pPr algn="ctr"/>
                          <a:r>
                            <a:rPr lang="en-US" sz="3600"/>
                            <a:t>Với mọi</a:t>
                          </a:r>
                        </a:p>
                      </a:txBody>
                      <a:tcPr/>
                    </a:tc>
                    <a:tc>
                      <a:txBody>
                        <a:bodyPr/>
                        <a:lstStyle/>
                        <a:p>
                          <a:pPr algn="ctr"/>
                          <a:r>
                            <a:rPr lang="en-US" sz="3600"/>
                            <a:t>Một ngôi</a:t>
                          </a:r>
                        </a:p>
                      </a:txBody>
                      <a:tcPr/>
                    </a:tc>
                    <a:extLst>
                      <a:ext uri="{0D108BD9-81ED-4DB2-BD59-A6C34878D82A}">
                        <a16:rowId xmlns:a16="http://schemas.microsoft.com/office/drawing/2014/main" val="1120305713"/>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𝑋</m:t>
                                </m:r>
                              </m:oMath>
                            </m:oMathPara>
                          </a14:m>
                          <a:endParaRPr lang="en-US" sz="3600"/>
                        </a:p>
                      </a:txBody>
                      <a:tcPr/>
                    </a:tc>
                    <a:tc>
                      <a:txBody>
                        <a:bodyPr/>
                        <a:lstStyle/>
                        <a:p>
                          <a:pPr algn="ctr"/>
                          <a:r>
                            <a:rPr lang="en-US" sz="3600"/>
                            <a:t>Tồn tại</a:t>
                          </a:r>
                        </a:p>
                      </a:txBody>
                      <a:tcPr/>
                    </a:tc>
                    <a:tc>
                      <a:txBody>
                        <a:bodyPr/>
                        <a:lstStyle/>
                        <a:p>
                          <a:pPr algn="ctr"/>
                          <a:r>
                            <a:rPr lang="en-US" sz="3600"/>
                            <a:t>Mội ngôi</a:t>
                          </a:r>
                        </a:p>
                      </a:txBody>
                      <a:tcPr/>
                    </a:tc>
                    <a:extLst>
                      <a:ext uri="{0D108BD9-81ED-4DB2-BD59-A6C34878D82A}">
                        <a16:rowId xmlns:a16="http://schemas.microsoft.com/office/drawing/2014/main" val="3810943669"/>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Hội</a:t>
                          </a:r>
                        </a:p>
                      </a:txBody>
                      <a:tcPr/>
                    </a:tc>
                    <a:tc>
                      <a:txBody>
                        <a:bodyPr/>
                        <a:lstStyle/>
                        <a:p>
                          <a:pPr algn="ctr"/>
                          <a:r>
                            <a:rPr lang="en-US" sz="3600"/>
                            <a:t>Hai ngôi</a:t>
                          </a:r>
                        </a:p>
                      </a:txBody>
                      <a:tcPr/>
                    </a:tc>
                    <a:extLst>
                      <a:ext uri="{0D108BD9-81ED-4DB2-BD59-A6C34878D82A}">
                        <a16:rowId xmlns:a16="http://schemas.microsoft.com/office/drawing/2014/main" val="4068017257"/>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Tuyển</a:t>
                          </a:r>
                        </a:p>
                      </a:txBody>
                      <a:tcPr/>
                    </a:tc>
                    <a:tc>
                      <a:txBody>
                        <a:bodyPr/>
                        <a:lstStyle/>
                        <a:p>
                          <a:pPr algn="ctr"/>
                          <a:r>
                            <a:rPr lang="en-US" sz="3600"/>
                            <a:t>Hai ngôi</a:t>
                          </a:r>
                        </a:p>
                      </a:txBody>
                      <a:tcPr/>
                    </a:tc>
                    <a:extLst>
                      <a:ext uri="{0D108BD9-81ED-4DB2-BD59-A6C34878D82A}">
                        <a16:rowId xmlns:a16="http://schemas.microsoft.com/office/drawing/2014/main" val="4273216301"/>
                      </a:ext>
                    </a:extLst>
                  </a:tr>
                  <a:tr h="370840">
                    <a:tc>
                      <a:txBody>
                        <a:bodyPr/>
                        <a:lstStyle/>
                        <a:p>
                          <a:pPr algn="ctr"/>
                          <a:r>
                            <a:rPr lang="en-US" sz="3600">
                              <a:sym typeface="Symbol" panose="05050102010706020507" pitchFamily="18" charset="2"/>
                            </a:rPr>
                            <a:t></a:t>
                          </a:r>
                          <a:endParaRPr lang="en-US" sz="3600"/>
                        </a:p>
                      </a:txBody>
                      <a:tcPr/>
                    </a:tc>
                    <a:tc>
                      <a:txBody>
                        <a:bodyPr/>
                        <a:lstStyle/>
                        <a:p>
                          <a:pPr algn="ctr"/>
                          <a:r>
                            <a:rPr lang="en-US" sz="3600"/>
                            <a:t>Kéo theo</a:t>
                          </a:r>
                        </a:p>
                      </a:txBody>
                      <a:tcPr/>
                    </a:tc>
                    <a:tc>
                      <a:txBody>
                        <a:bodyPr/>
                        <a:lstStyle/>
                        <a:p>
                          <a:pPr algn="ctr"/>
                          <a:r>
                            <a:rPr lang="en-US" sz="3600"/>
                            <a:t>Hai ngôi</a:t>
                          </a:r>
                        </a:p>
                      </a:txBody>
                      <a:tcPr/>
                    </a:tc>
                    <a:extLst>
                      <a:ext uri="{0D108BD9-81ED-4DB2-BD59-A6C34878D82A}">
                        <a16:rowId xmlns:a16="http://schemas.microsoft.com/office/drawing/2014/main" val="1762230647"/>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Tương đương</a:t>
                          </a:r>
                        </a:p>
                      </a:txBody>
                      <a:tcPr/>
                    </a:tc>
                    <a:tc>
                      <a:txBody>
                        <a:bodyPr/>
                        <a:lstStyle/>
                        <a:p>
                          <a:pPr algn="ctr"/>
                          <a:r>
                            <a:rPr lang="en-US" sz="3600"/>
                            <a:t>Hai ngôi</a:t>
                          </a:r>
                        </a:p>
                      </a:txBody>
                      <a:tcPr/>
                    </a:tc>
                    <a:extLst>
                      <a:ext uri="{0D108BD9-81ED-4DB2-BD59-A6C34878D82A}">
                        <a16:rowId xmlns:a16="http://schemas.microsoft.com/office/drawing/2014/main" val="1887473727"/>
                      </a:ext>
                    </a:extLst>
                  </a:tr>
                </a:tbl>
              </a:graphicData>
            </a:graphic>
          </p:graphicFrame>
        </mc:Choice>
        <mc:Fallback xmlns="">
          <p:graphicFrame>
            <p:nvGraphicFramePr>
              <p:cNvPr id="5" name="Table 5">
                <a:extLst>
                  <a:ext uri="{FF2B5EF4-FFF2-40B4-BE49-F238E27FC236}">
                    <a16:creationId xmlns:a16="http://schemas.microsoft.com/office/drawing/2014/main" id="{188BDDE6-C3A8-450B-D468-75CB420D30A0}"/>
                  </a:ext>
                </a:extLst>
              </p:cNvPr>
              <p:cNvGraphicFramePr>
                <a:graphicFrameLocks noGrp="1"/>
              </p:cNvGraphicFramePr>
              <p:nvPr>
                <p:extLst>
                  <p:ext uri="{D42A27DB-BD31-4B8C-83A1-F6EECF244321}">
                    <p14:modId xmlns:p14="http://schemas.microsoft.com/office/powerpoint/2010/main" val="4204842722"/>
                  </p:ext>
                </p:extLst>
              </p:nvPr>
            </p:nvGraphicFramePr>
            <p:xfrm>
              <a:off x="437356" y="3518453"/>
              <a:ext cx="7425690" cy="5120640"/>
            </p:xfrm>
            <a:graphic>
              <a:graphicData uri="http://schemas.openxmlformats.org/drawingml/2006/table">
                <a:tbl>
                  <a:tblPr firstRow="1" bandRow="1">
                    <a:tableStyleId>{5C22544A-7EE6-4342-B048-85BDC9FD1C3A}</a:tableStyleId>
                  </a:tblPr>
                  <a:tblGrid>
                    <a:gridCol w="1956118">
                      <a:extLst>
                        <a:ext uri="{9D8B030D-6E8A-4147-A177-3AD203B41FA5}">
                          <a16:colId xmlns:a16="http://schemas.microsoft.com/office/drawing/2014/main" val="1886265230"/>
                        </a:ext>
                      </a:extLst>
                    </a:gridCol>
                    <a:gridCol w="3218180">
                      <a:extLst>
                        <a:ext uri="{9D8B030D-6E8A-4147-A177-3AD203B41FA5}">
                          <a16:colId xmlns:a16="http://schemas.microsoft.com/office/drawing/2014/main" val="2398647049"/>
                        </a:ext>
                      </a:extLst>
                    </a:gridCol>
                    <a:gridCol w="2251392">
                      <a:extLst>
                        <a:ext uri="{9D8B030D-6E8A-4147-A177-3AD203B41FA5}">
                          <a16:colId xmlns:a16="http://schemas.microsoft.com/office/drawing/2014/main" val="2700376985"/>
                        </a:ext>
                      </a:extLst>
                    </a:gridCol>
                  </a:tblGrid>
                  <a:tr h="640080">
                    <a:tc>
                      <a:txBody>
                        <a:bodyPr/>
                        <a:lstStyle/>
                        <a:p>
                          <a:pPr algn="ctr"/>
                          <a:r>
                            <a:rPr lang="en-US" sz="3600"/>
                            <a:t>Ký hiệu</a:t>
                          </a:r>
                        </a:p>
                      </a:txBody>
                      <a:tcPr/>
                    </a:tc>
                    <a:tc>
                      <a:txBody>
                        <a:bodyPr/>
                        <a:lstStyle/>
                        <a:p>
                          <a:pPr algn="ctr"/>
                          <a:r>
                            <a:rPr lang="en-US" sz="3600"/>
                            <a:t>Ý nghĩa</a:t>
                          </a:r>
                        </a:p>
                      </a:txBody>
                      <a:tcPr/>
                    </a:tc>
                    <a:tc>
                      <a:txBody>
                        <a:bodyPr/>
                        <a:lstStyle/>
                        <a:p>
                          <a:pPr algn="ctr"/>
                          <a:r>
                            <a:rPr lang="en-US" sz="3600"/>
                            <a:t>Số ngôi</a:t>
                          </a:r>
                        </a:p>
                      </a:txBody>
                      <a:tcPr/>
                    </a:tc>
                    <a:extLst>
                      <a:ext uri="{0D108BD9-81ED-4DB2-BD59-A6C34878D82A}">
                        <a16:rowId xmlns:a16="http://schemas.microsoft.com/office/drawing/2014/main" val="734330846"/>
                      </a:ext>
                    </a:extLst>
                  </a:tr>
                  <a:tr h="640080">
                    <a:tc>
                      <a:txBody>
                        <a:bodyPr/>
                        <a:lstStyle/>
                        <a:p>
                          <a:endParaRPr lang="en-US"/>
                        </a:p>
                      </a:txBody>
                      <a:tcPr>
                        <a:blipFill>
                          <a:blip r:embed="rId3"/>
                          <a:stretch>
                            <a:fillRect l="-312" t="-114286" r="-281308" b="-636190"/>
                          </a:stretch>
                        </a:blipFill>
                      </a:tcPr>
                    </a:tc>
                    <a:tc>
                      <a:txBody>
                        <a:bodyPr/>
                        <a:lstStyle/>
                        <a:p>
                          <a:pPr algn="ctr"/>
                          <a:r>
                            <a:rPr lang="en-US" sz="3600"/>
                            <a:t>Phủ định</a:t>
                          </a:r>
                        </a:p>
                      </a:txBody>
                      <a:tcPr/>
                    </a:tc>
                    <a:tc>
                      <a:txBody>
                        <a:bodyPr/>
                        <a:lstStyle/>
                        <a:p>
                          <a:pPr algn="ctr"/>
                          <a:r>
                            <a:rPr lang="en-US" sz="3600"/>
                            <a:t>Một ngôi</a:t>
                          </a:r>
                        </a:p>
                      </a:txBody>
                      <a:tcPr/>
                    </a:tc>
                    <a:extLst>
                      <a:ext uri="{0D108BD9-81ED-4DB2-BD59-A6C34878D82A}">
                        <a16:rowId xmlns:a16="http://schemas.microsoft.com/office/drawing/2014/main" val="3777667039"/>
                      </a:ext>
                    </a:extLst>
                  </a:tr>
                  <a:tr h="640080">
                    <a:tc>
                      <a:txBody>
                        <a:bodyPr/>
                        <a:lstStyle/>
                        <a:p>
                          <a:endParaRPr lang="en-US"/>
                        </a:p>
                      </a:txBody>
                      <a:tcPr>
                        <a:blipFill>
                          <a:blip r:embed="rId3"/>
                          <a:stretch>
                            <a:fillRect l="-312" t="-214286" r="-281308" b="-536190"/>
                          </a:stretch>
                        </a:blipFill>
                      </a:tcPr>
                    </a:tc>
                    <a:tc>
                      <a:txBody>
                        <a:bodyPr/>
                        <a:lstStyle/>
                        <a:p>
                          <a:pPr algn="ctr"/>
                          <a:r>
                            <a:rPr lang="en-US" sz="3600"/>
                            <a:t>Với mọi</a:t>
                          </a:r>
                        </a:p>
                      </a:txBody>
                      <a:tcPr/>
                    </a:tc>
                    <a:tc>
                      <a:txBody>
                        <a:bodyPr/>
                        <a:lstStyle/>
                        <a:p>
                          <a:pPr algn="ctr"/>
                          <a:r>
                            <a:rPr lang="en-US" sz="3600"/>
                            <a:t>Một ngôi</a:t>
                          </a:r>
                        </a:p>
                      </a:txBody>
                      <a:tcPr/>
                    </a:tc>
                    <a:extLst>
                      <a:ext uri="{0D108BD9-81ED-4DB2-BD59-A6C34878D82A}">
                        <a16:rowId xmlns:a16="http://schemas.microsoft.com/office/drawing/2014/main" val="1120305713"/>
                      </a:ext>
                    </a:extLst>
                  </a:tr>
                  <a:tr h="640080">
                    <a:tc>
                      <a:txBody>
                        <a:bodyPr/>
                        <a:lstStyle/>
                        <a:p>
                          <a:endParaRPr lang="en-US"/>
                        </a:p>
                      </a:txBody>
                      <a:tcPr>
                        <a:blipFill>
                          <a:blip r:embed="rId3"/>
                          <a:stretch>
                            <a:fillRect l="-312" t="-311321" r="-281308" b="-431132"/>
                          </a:stretch>
                        </a:blipFill>
                      </a:tcPr>
                    </a:tc>
                    <a:tc>
                      <a:txBody>
                        <a:bodyPr/>
                        <a:lstStyle/>
                        <a:p>
                          <a:pPr algn="ctr"/>
                          <a:r>
                            <a:rPr lang="en-US" sz="3600"/>
                            <a:t>Tồn tại</a:t>
                          </a:r>
                        </a:p>
                      </a:txBody>
                      <a:tcPr/>
                    </a:tc>
                    <a:tc>
                      <a:txBody>
                        <a:bodyPr/>
                        <a:lstStyle/>
                        <a:p>
                          <a:pPr algn="ctr"/>
                          <a:r>
                            <a:rPr lang="en-US" sz="3600"/>
                            <a:t>Mội ngôi</a:t>
                          </a:r>
                        </a:p>
                      </a:txBody>
                      <a:tcPr/>
                    </a:tc>
                    <a:extLst>
                      <a:ext uri="{0D108BD9-81ED-4DB2-BD59-A6C34878D82A}">
                        <a16:rowId xmlns:a16="http://schemas.microsoft.com/office/drawing/2014/main" val="3810943669"/>
                      </a:ext>
                    </a:extLst>
                  </a:tr>
                  <a:tr h="640080">
                    <a:tc>
                      <a:txBody>
                        <a:bodyPr/>
                        <a:lstStyle/>
                        <a:p>
                          <a:endParaRPr lang="en-US"/>
                        </a:p>
                      </a:txBody>
                      <a:tcPr>
                        <a:blipFill>
                          <a:blip r:embed="rId3"/>
                          <a:stretch>
                            <a:fillRect l="-312" t="-415238" r="-281308" b="-335238"/>
                          </a:stretch>
                        </a:blipFill>
                      </a:tcPr>
                    </a:tc>
                    <a:tc>
                      <a:txBody>
                        <a:bodyPr/>
                        <a:lstStyle/>
                        <a:p>
                          <a:pPr algn="ctr"/>
                          <a:r>
                            <a:rPr lang="en-US" sz="3600"/>
                            <a:t>Hội</a:t>
                          </a:r>
                        </a:p>
                      </a:txBody>
                      <a:tcPr/>
                    </a:tc>
                    <a:tc>
                      <a:txBody>
                        <a:bodyPr/>
                        <a:lstStyle/>
                        <a:p>
                          <a:pPr algn="ctr"/>
                          <a:r>
                            <a:rPr lang="en-US" sz="3600"/>
                            <a:t>Hai ngôi</a:t>
                          </a:r>
                        </a:p>
                      </a:txBody>
                      <a:tcPr/>
                    </a:tc>
                    <a:extLst>
                      <a:ext uri="{0D108BD9-81ED-4DB2-BD59-A6C34878D82A}">
                        <a16:rowId xmlns:a16="http://schemas.microsoft.com/office/drawing/2014/main" val="4068017257"/>
                      </a:ext>
                    </a:extLst>
                  </a:tr>
                  <a:tr h="640080">
                    <a:tc>
                      <a:txBody>
                        <a:bodyPr/>
                        <a:lstStyle/>
                        <a:p>
                          <a:endParaRPr lang="en-US"/>
                        </a:p>
                      </a:txBody>
                      <a:tcPr>
                        <a:blipFill>
                          <a:blip r:embed="rId3"/>
                          <a:stretch>
                            <a:fillRect l="-312" t="-515238" r="-281308" b="-235238"/>
                          </a:stretch>
                        </a:blipFill>
                      </a:tcPr>
                    </a:tc>
                    <a:tc>
                      <a:txBody>
                        <a:bodyPr/>
                        <a:lstStyle/>
                        <a:p>
                          <a:pPr algn="ctr"/>
                          <a:r>
                            <a:rPr lang="en-US" sz="3600"/>
                            <a:t>Tuyển</a:t>
                          </a:r>
                        </a:p>
                      </a:txBody>
                      <a:tcPr/>
                    </a:tc>
                    <a:tc>
                      <a:txBody>
                        <a:bodyPr/>
                        <a:lstStyle/>
                        <a:p>
                          <a:pPr algn="ctr"/>
                          <a:r>
                            <a:rPr lang="en-US" sz="3600"/>
                            <a:t>Hai ngôi</a:t>
                          </a:r>
                        </a:p>
                      </a:txBody>
                      <a:tcPr/>
                    </a:tc>
                    <a:extLst>
                      <a:ext uri="{0D108BD9-81ED-4DB2-BD59-A6C34878D82A}">
                        <a16:rowId xmlns:a16="http://schemas.microsoft.com/office/drawing/2014/main" val="4273216301"/>
                      </a:ext>
                    </a:extLst>
                  </a:tr>
                  <a:tr h="640080">
                    <a:tc>
                      <a:txBody>
                        <a:bodyPr/>
                        <a:lstStyle/>
                        <a:p>
                          <a:pPr algn="ctr"/>
                          <a:r>
                            <a:rPr lang="en-US" sz="3600">
                              <a:sym typeface="Symbol" panose="05050102010706020507" pitchFamily="18" charset="2"/>
                            </a:rPr>
                            <a:t></a:t>
                          </a:r>
                          <a:endParaRPr lang="en-US" sz="3600"/>
                        </a:p>
                      </a:txBody>
                      <a:tcPr/>
                    </a:tc>
                    <a:tc>
                      <a:txBody>
                        <a:bodyPr/>
                        <a:lstStyle/>
                        <a:p>
                          <a:pPr algn="ctr"/>
                          <a:r>
                            <a:rPr lang="en-US" sz="3600"/>
                            <a:t>Kéo theo</a:t>
                          </a:r>
                        </a:p>
                      </a:txBody>
                      <a:tcPr/>
                    </a:tc>
                    <a:tc>
                      <a:txBody>
                        <a:bodyPr/>
                        <a:lstStyle/>
                        <a:p>
                          <a:pPr algn="ctr"/>
                          <a:r>
                            <a:rPr lang="en-US" sz="3600"/>
                            <a:t>Hai ngôi</a:t>
                          </a:r>
                        </a:p>
                      </a:txBody>
                      <a:tcPr/>
                    </a:tc>
                    <a:extLst>
                      <a:ext uri="{0D108BD9-81ED-4DB2-BD59-A6C34878D82A}">
                        <a16:rowId xmlns:a16="http://schemas.microsoft.com/office/drawing/2014/main" val="1762230647"/>
                      </a:ext>
                    </a:extLst>
                  </a:tr>
                  <a:tr h="640080">
                    <a:tc>
                      <a:txBody>
                        <a:bodyPr/>
                        <a:lstStyle/>
                        <a:p>
                          <a:endParaRPr lang="en-US"/>
                        </a:p>
                      </a:txBody>
                      <a:tcPr>
                        <a:blipFill>
                          <a:blip r:embed="rId3"/>
                          <a:stretch>
                            <a:fillRect l="-312" t="-715238" r="-281308" b="-35238"/>
                          </a:stretch>
                        </a:blipFill>
                      </a:tcPr>
                    </a:tc>
                    <a:tc>
                      <a:txBody>
                        <a:bodyPr/>
                        <a:lstStyle/>
                        <a:p>
                          <a:pPr algn="ctr"/>
                          <a:r>
                            <a:rPr lang="en-US" sz="3600"/>
                            <a:t>Tương đương</a:t>
                          </a:r>
                        </a:p>
                      </a:txBody>
                      <a:tcPr/>
                    </a:tc>
                    <a:tc>
                      <a:txBody>
                        <a:bodyPr/>
                        <a:lstStyle/>
                        <a:p>
                          <a:pPr algn="ctr"/>
                          <a:r>
                            <a:rPr lang="en-US" sz="3600"/>
                            <a:t>Hai ngôi</a:t>
                          </a:r>
                        </a:p>
                      </a:txBody>
                      <a:tcPr/>
                    </a:tc>
                    <a:extLst>
                      <a:ext uri="{0D108BD9-81ED-4DB2-BD59-A6C34878D82A}">
                        <a16:rowId xmlns:a16="http://schemas.microsoft.com/office/drawing/2014/main" val="1887473727"/>
                      </a:ext>
                    </a:extLst>
                  </a:tr>
                </a:tbl>
              </a:graphicData>
            </a:graphic>
          </p:graphicFrame>
        </mc:Fallback>
      </mc:AlternateContent>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98D6B932-9E47-7A2F-629A-78489B12CD7B}"/>
                  </a:ext>
                </a:extLst>
              </p:cNvPr>
              <p:cNvSpPr txBox="1"/>
              <p:nvPr/>
            </p:nvSpPr>
            <p:spPr>
              <a:xfrm>
                <a:off x="8382044" y="2486124"/>
                <a:ext cx="9671915" cy="691061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Chuyển các câu sau sang biểu thức vị từ:</a:t>
                </a:r>
              </a:p>
              <a:p>
                <a:pPr marL="583565" marR="5080" indent="-571500" algn="just">
                  <a:lnSpc>
                    <a:spcPct val="130000"/>
                  </a:lnSpc>
                  <a:buFont typeface="Wingdings" panose="05000000000000000000" pitchFamily="2" charset="2"/>
                  <a:buChar char="§"/>
                </a:pPr>
                <a:r>
                  <a:rPr lang="vi-VN" sz="3200" spc="-5">
                    <a:solidFill>
                      <a:srgbClr val="0070C0"/>
                    </a:solidFill>
                  </a:rPr>
                  <a:t>“Mọi sinh viên trường ĐHNT đều có bằng tú tài.</a:t>
                </a:r>
                <a:r>
                  <a:rPr lang="en-US" sz="3200" spc="-5">
                    <a:solidFill>
                      <a:srgbClr val="0070C0"/>
                    </a:solidFill>
                  </a:rPr>
                  <a:t> </a:t>
                </a:r>
                <a:r>
                  <a:rPr lang="vi-VN" sz="3200" spc="-5">
                    <a:solidFill>
                      <a:srgbClr val="0070C0"/>
                    </a:solidFill>
                  </a:rPr>
                  <a:t>Lan không có bằng tú tài.</a:t>
                </a:r>
                <a:r>
                  <a:rPr lang="en-US" sz="3200" spc="-5">
                    <a:solidFill>
                      <a:srgbClr val="0070C0"/>
                    </a:solidFill>
                  </a:rPr>
                  <a:t> </a:t>
                </a:r>
                <a:r>
                  <a:rPr lang="vi-VN" sz="3200" spc="-5">
                    <a:solidFill>
                      <a:srgbClr val="0070C0"/>
                    </a:solidFill>
                  </a:rPr>
                  <a:t>Do vậy, Lan không là sinh viên trường ĐHNT”</a:t>
                </a:r>
                <a:r>
                  <a:rPr lang="en-US" sz="3200" spc="-5">
                    <a:solidFill>
                      <a:srgbClr val="0070C0"/>
                    </a:solidFill>
                  </a:rPr>
                  <a:t>.</a:t>
                </a:r>
              </a:p>
              <a:p>
                <a:pPr marL="583565" marR="5080" indent="-571500" algn="just">
                  <a:lnSpc>
                    <a:spcPct val="130000"/>
                  </a:lnSpc>
                  <a:buFont typeface="Wingdings" panose="05000000000000000000" pitchFamily="2" charset="2"/>
                  <a:buChar char="§"/>
                </a:pPr>
                <a:r>
                  <a:rPr lang="vi-VN" sz="3600" spc="-5"/>
                  <a:t>sv_NT(X): “X là sinh viên trường DHNT”</a:t>
                </a:r>
              </a:p>
              <a:p>
                <a:pPr marL="583565" marR="5080" indent="-571500" algn="just">
                  <a:lnSpc>
                    <a:spcPct val="130000"/>
                  </a:lnSpc>
                  <a:buFont typeface="Wingdings" panose="05000000000000000000" pitchFamily="2" charset="2"/>
                  <a:buChar char="§"/>
                </a:pPr>
                <a:r>
                  <a:rPr lang="vi-VN" sz="3600" spc="-5"/>
                  <a:t>tu_tai(X): “X có bằng tú tài”</a:t>
                </a:r>
                <a:endParaRPr lang="en-US" sz="3600" spc="-5"/>
              </a:p>
              <a:p>
                <a:pPr marL="583565" marR="5080" indent="-571500" algn="just">
                  <a:lnSpc>
                    <a:spcPct val="130000"/>
                  </a:lnSpc>
                  <a:buFont typeface="Wingdings" panose="05000000000000000000" pitchFamily="2" charset="2"/>
                  <a:buChar char="§"/>
                </a:pPr>
                <a:r>
                  <a:rPr lang="vi-VN" sz="3600" spc="-5">
                    <a:solidFill>
                      <a:srgbClr val="00B050"/>
                    </a:solidFill>
                  </a:rPr>
                  <a:t>Các câu trên được chuyển qua vị từ là:</a:t>
                </a:r>
              </a:p>
              <a:p>
                <a:pPr marL="583565" marR="5080" indent="-571500" algn="just">
                  <a:lnSpc>
                    <a:spcPct val="130000"/>
                  </a:lnSpc>
                  <a:buFont typeface="Wingdings" panose="05000000000000000000" pitchFamily="2" charset="2"/>
                  <a:buChar char="§"/>
                </a:pPr>
                <a14:m>
                  <m:oMath xmlns:m="http://schemas.openxmlformats.org/officeDocument/2006/math">
                    <m:r>
                      <a:rPr lang="en-US" sz="3600" i="1" smtClean="0">
                        <a:latin typeface="Cambria Math" panose="02040503050406030204" pitchFamily="18" charset="0"/>
                        <a:ea typeface="Cambria Math" panose="02040503050406030204" pitchFamily="18" charset="0"/>
                      </a:rPr>
                      <m:t>∀</m:t>
                    </m:r>
                  </m:oMath>
                </a14:m>
                <a:r>
                  <a:rPr lang="vi-VN" sz="3600" spc="-5"/>
                  <a:t>X(sv_NT(X) </a:t>
                </a:r>
                <a:r>
                  <a:rPr lang="en-US" sz="3600">
                    <a:sym typeface="Symbol" panose="05050102010706020507" pitchFamily="18" charset="2"/>
                  </a:rPr>
                  <a:t> </a:t>
                </a:r>
                <a:r>
                  <a:rPr lang="vi-VN" sz="3600" spc="-5"/>
                  <a:t> tu_tai(X)).</a:t>
                </a:r>
              </a:p>
              <a:p>
                <a:pPr marL="583565" marR="5080" indent="-571500" algn="just">
                  <a:lnSpc>
                    <a:spcPct val="130000"/>
                  </a:lnSpc>
                  <a:buFont typeface="Wingdings" panose="05000000000000000000" pitchFamily="2" charset="2"/>
                  <a:buChar char="§"/>
                </a:pPr>
                <a14:m>
                  <m:oMath xmlns:m="http://schemas.openxmlformats.org/officeDocument/2006/math">
                    <m:r>
                      <a:rPr lang="en-US" sz="3600" i="1" smtClean="0">
                        <a:latin typeface="Cambria Math" panose="02040503050406030204" pitchFamily="18" charset="0"/>
                        <a:ea typeface="Cambria Math" panose="02040503050406030204" pitchFamily="18" charset="0"/>
                      </a:rPr>
                      <m:t>¬</m:t>
                    </m:r>
                  </m:oMath>
                </a14:m>
                <a:r>
                  <a:rPr lang="vi-VN" sz="3600" spc="-5"/>
                  <a:t>tu_tai(“Lan”).</a:t>
                </a:r>
              </a:p>
              <a:p>
                <a:pPr marL="583565" marR="5080" indent="-571500" algn="just">
                  <a:lnSpc>
                    <a:spcPct val="130000"/>
                  </a:lnSpc>
                  <a:buFont typeface="Wingdings" panose="05000000000000000000" pitchFamily="2" charset="2"/>
                  <a:buChar char="§"/>
                </a:pPr>
                <a:r>
                  <a:rPr lang="vi-VN" sz="3600" spc="-5"/>
                  <a:t>Do vậy, </a:t>
                </a:r>
                <a14:m>
                  <m:oMath xmlns:m="http://schemas.openxmlformats.org/officeDocument/2006/math">
                    <m:r>
                      <a:rPr lang="en-US" sz="3600" i="1" smtClean="0">
                        <a:latin typeface="Cambria Math" panose="02040503050406030204" pitchFamily="18" charset="0"/>
                        <a:ea typeface="Cambria Math" panose="02040503050406030204" pitchFamily="18" charset="0"/>
                      </a:rPr>
                      <m:t>¬</m:t>
                    </m:r>
                  </m:oMath>
                </a14:m>
                <a:r>
                  <a:rPr lang="vi-VN" sz="3600" spc="-5"/>
                  <a:t>sv_NT(“Lan”).</a:t>
                </a:r>
                <a:endParaRPr lang="it-IT" sz="3600" spc="-5"/>
              </a:p>
            </p:txBody>
          </p:sp>
        </mc:Choice>
        <mc:Fallback xmlns="">
          <p:sp>
            <p:nvSpPr>
              <p:cNvPr id="6" name="object 20">
                <a:extLst>
                  <a:ext uri="{FF2B5EF4-FFF2-40B4-BE49-F238E27FC236}">
                    <a16:creationId xmlns:a16="http://schemas.microsoft.com/office/drawing/2014/main" id="{98D6B932-9E47-7A2F-629A-78489B12CD7B}"/>
                  </a:ext>
                </a:extLst>
              </p:cNvPr>
              <p:cNvSpPr txBox="1">
                <a:spLocks noRot="1" noChangeAspect="1" noMove="1" noResize="1" noEditPoints="1" noAdjustHandles="1" noChangeArrowheads="1" noChangeShapeType="1" noTextEdit="1"/>
              </p:cNvSpPr>
              <p:nvPr/>
            </p:nvSpPr>
            <p:spPr>
              <a:xfrm>
                <a:off x="8382044" y="2486124"/>
                <a:ext cx="9671915" cy="6910610"/>
              </a:xfrm>
              <a:prstGeom prst="rect">
                <a:avLst/>
              </a:prstGeom>
              <a:blipFill>
                <a:blip r:embed="rId4"/>
                <a:stretch>
                  <a:fillRect l="-2520" t="-353" r="-2520" b="-3089"/>
                </a:stretch>
              </a:blipFill>
            </p:spPr>
            <p:txBody>
              <a:bodyPr/>
              <a:lstStyle/>
              <a:p>
                <a:r>
                  <a:rPr lang="en-US">
                    <a:noFill/>
                  </a:rPr>
                  <a:t> </a:t>
                </a:r>
              </a:p>
            </p:txBody>
          </p:sp>
        </mc:Fallback>
      </mc:AlternateContent>
    </p:spTree>
    <p:extLst>
      <p:ext uri="{BB962C8B-B14F-4D97-AF65-F5344CB8AC3E}">
        <p14:creationId xmlns:p14="http://schemas.microsoft.com/office/powerpoint/2010/main" val="273765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94371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C(x): “x có 1 con mèo”, D(x): “x có 1 con chó”, F(x): “x có 1 con chồn”. Biểu diễn các phát biểu sau theo C(x), D(x), F(x), các lượng từ và các phép nối logic.</a:t>
                </a:r>
              </a:p>
              <a:p>
                <a:pPr marL="583565" marR="5080" indent="-571500" algn="just">
                  <a:lnSpc>
                    <a:spcPct val="130000"/>
                  </a:lnSpc>
                  <a:buFont typeface="Wingdings" panose="05000000000000000000" pitchFamily="2" charset="2"/>
                  <a:buChar char="§"/>
                </a:pPr>
                <a:r>
                  <a:rPr lang="en-US" sz="4000" spc="-5"/>
                  <a:t>Xét không gian biên là các Sinh viên trong lớp.</a:t>
                </a:r>
              </a:p>
              <a:p>
                <a:pPr marL="583565" marR="5080" indent="-571500" algn="just">
                  <a:lnSpc>
                    <a:spcPct val="130000"/>
                  </a:lnSpc>
                  <a:buFont typeface="Wingdings" panose="05000000000000000000" pitchFamily="2" charset="2"/>
                  <a:buChar char="§"/>
                </a:pPr>
                <a:r>
                  <a:rPr lang="en-US" sz="4000" spc="-5"/>
                  <a:t>a. Một SV trong lớp có 1 con mèo, 1 con chó hoặc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b. Tất cả SV trong lớp có 1 con mèo, 1 con chó hoặc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c. Một SV nào đó có 1 con mèo và 1 con chồn nhưng không có chó:</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7943713"/>
              </a:xfrm>
              <a:prstGeom prst="rect">
                <a:avLst/>
              </a:prstGeom>
              <a:blipFill>
                <a:blip r:embed="rId3"/>
                <a:stretch>
                  <a:fillRect l="-1622" t="-307" r="-1766"/>
                </a:stretch>
              </a:blipFill>
            </p:spPr>
            <p:txBody>
              <a:bodyPr/>
              <a:lstStyle/>
              <a:p>
                <a:r>
                  <a:rPr lang="en-US">
                    <a:noFill/>
                  </a:rPr>
                  <a:t> </a:t>
                </a:r>
              </a:p>
            </p:txBody>
          </p:sp>
        </mc:Fallback>
      </mc:AlternateContent>
    </p:spTree>
    <p:extLst>
      <p:ext uri="{BB962C8B-B14F-4D97-AF65-F5344CB8AC3E}">
        <p14:creationId xmlns:p14="http://schemas.microsoft.com/office/powerpoint/2010/main" val="4154530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704056" y="2451100"/>
                <a:ext cx="17411700" cy="634327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C(x): “x có 1 con mèo”, D(x): “x có 1 con chó”, F(x): “x có 1 con chồn”. Biểu diễn các phát biểu sau theo C(x), D(x), F(x), các lượng từ và các phép nối logic.</a:t>
                </a:r>
              </a:p>
              <a:p>
                <a:pPr marL="583565" marR="5080" indent="-571500" algn="just">
                  <a:lnSpc>
                    <a:spcPct val="130000"/>
                  </a:lnSpc>
                  <a:buFont typeface="Wingdings" panose="05000000000000000000" pitchFamily="2" charset="2"/>
                  <a:buChar char="§"/>
                </a:pPr>
                <a:r>
                  <a:rPr lang="en-US" sz="4000" spc="-5"/>
                  <a:t>Xét không gian biên là các Sinh viên trong lớp.</a:t>
                </a:r>
              </a:p>
              <a:p>
                <a:pPr marL="583565" marR="5080" indent="-571500" algn="just">
                  <a:lnSpc>
                    <a:spcPct val="130000"/>
                  </a:lnSpc>
                  <a:buFont typeface="Wingdings" panose="05000000000000000000" pitchFamily="2" charset="2"/>
                  <a:buChar char="§"/>
                </a:pPr>
                <a:r>
                  <a:rPr lang="en-US" sz="4000" spc="-5"/>
                  <a:t>d. Không có SV nào trong lớp có 1 con mèo, 1 con chó và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e. Mỗi SV trong lớp có ít nhất 1 con mèo, 1 con chó hoặc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𝑧</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𝑧</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704056" y="2451100"/>
                <a:ext cx="17411700" cy="6343275"/>
              </a:xfrm>
              <a:prstGeom prst="rect">
                <a:avLst/>
              </a:prstGeom>
              <a:blipFill>
                <a:blip r:embed="rId3"/>
                <a:stretch>
                  <a:fillRect l="-1575" t="-384" r="-1715"/>
                </a:stretch>
              </a:blipFill>
            </p:spPr>
            <p:txBody>
              <a:bodyPr/>
              <a:lstStyle/>
              <a:p>
                <a:r>
                  <a:rPr lang="en-US">
                    <a:noFill/>
                  </a:rPr>
                  <a:t> </a:t>
                </a:r>
              </a:p>
            </p:txBody>
          </p:sp>
        </mc:Fallback>
      </mc:AlternateContent>
    </p:spTree>
    <p:extLst>
      <p:ext uri="{BB962C8B-B14F-4D97-AF65-F5344CB8AC3E}">
        <p14:creationId xmlns:p14="http://schemas.microsoft.com/office/powerpoint/2010/main" val="3544788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898419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Dữ liệu: </a:t>
            </a:r>
          </a:p>
          <a:p>
            <a:pPr marL="1497965" marR="5080" lvl="2" indent="-571500" algn="just">
              <a:lnSpc>
                <a:spcPct val="130000"/>
              </a:lnSpc>
              <a:buFont typeface="Wingdings" panose="05000000000000000000" pitchFamily="2" charset="2"/>
              <a:buChar char="§"/>
            </a:pPr>
            <a:r>
              <a:rPr lang="en-US" sz="4000">
                <a:cs typeface="Source Sans Pro Light"/>
              </a:rPr>
              <a:t>B</a:t>
            </a:r>
            <a:r>
              <a:rPr lang="vi-VN" sz="4000">
                <a:cs typeface="Source Sans Pro Light"/>
              </a:rPr>
              <a:t>iểu diễn dưới dạng chuỗi số, ký tự hay hỗn hợp cả</a:t>
            </a:r>
            <a:r>
              <a:rPr lang="en-US" sz="4000">
                <a:cs typeface="Source Sans Pro Light"/>
              </a:rPr>
              <a:t> </a:t>
            </a:r>
            <a:r>
              <a:rPr lang="vi-VN" sz="4000">
                <a:cs typeface="Source Sans Pro Light"/>
              </a:rPr>
              <a:t>hai loại mà tự bản thân nó không có ý nghĩa độc lập</a:t>
            </a:r>
            <a:r>
              <a:rPr lang="en-US" sz="4000">
                <a:cs typeface="Source Sans Pro Light"/>
              </a:rPr>
              <a:t>.</a:t>
            </a:r>
          </a:p>
          <a:p>
            <a:pPr marL="583565" marR="5080" indent="-571500" algn="just">
              <a:lnSpc>
                <a:spcPct val="130000"/>
              </a:lnSpc>
              <a:buFont typeface="Wingdings" panose="05000000000000000000" pitchFamily="2" charset="2"/>
              <a:buChar char="§"/>
            </a:pPr>
            <a:r>
              <a:rPr lang="vi-VN" sz="4400" spc="-5"/>
              <a:t>Thông tin: </a:t>
            </a:r>
            <a:endParaRPr lang="en-US" sz="4400" spc="-5"/>
          </a:p>
          <a:p>
            <a:pPr marL="1497965" marR="5080" lvl="2" indent="-571500" algn="just">
              <a:lnSpc>
                <a:spcPct val="130000"/>
              </a:lnSpc>
              <a:buFont typeface="Wingdings" panose="05000000000000000000" pitchFamily="2" charset="2"/>
              <a:buChar char="§"/>
            </a:pPr>
            <a:r>
              <a:rPr lang="en-US" sz="4000" spc="-5"/>
              <a:t>D</a:t>
            </a:r>
            <a:r>
              <a:rPr lang="vi-VN" sz="4000" spc="-5"/>
              <a:t>ữ liệu được tổ chức có đầy đủ ý nghĩa đối với</a:t>
            </a:r>
            <a:r>
              <a:rPr lang="en-US" sz="4000" spc="-5"/>
              <a:t> </a:t>
            </a:r>
            <a:r>
              <a:rPr lang="vi-VN" sz="4000" spc="-5"/>
              <a:t>người nhận nó.</a:t>
            </a:r>
            <a:endParaRPr lang="en-US" sz="4000" spc="-5"/>
          </a:p>
          <a:p>
            <a:pPr marL="583565" marR="5080" indent="-571500" algn="just">
              <a:lnSpc>
                <a:spcPct val="130000"/>
              </a:lnSpc>
              <a:buFont typeface="Wingdings" panose="05000000000000000000" pitchFamily="2" charset="2"/>
              <a:buChar char="§"/>
            </a:pPr>
            <a:r>
              <a:rPr lang="vi-VN" sz="4400" spc="-5"/>
              <a:t>Tri thức (Knowledge): </a:t>
            </a:r>
            <a:endParaRPr lang="en-US" sz="4400" spc="-5"/>
          </a:p>
          <a:p>
            <a:pPr marL="1497965" marR="5080" lvl="2" indent="-571500" algn="just">
              <a:lnSpc>
                <a:spcPct val="130000"/>
              </a:lnSpc>
              <a:buFont typeface="Wingdings" panose="05000000000000000000" pitchFamily="2" charset="2"/>
              <a:buChar char="§"/>
            </a:pPr>
            <a:r>
              <a:rPr lang="en-US" sz="4000" spc="-5"/>
              <a:t>L</a:t>
            </a:r>
            <a:r>
              <a:rPr lang="vi-VN" sz="4000" spc="-5"/>
              <a:t>à những thông tin liên quan đến một vấn đề nào đó</a:t>
            </a:r>
            <a:r>
              <a:rPr lang="en-US" sz="4000" spc="-5"/>
              <a:t> </a:t>
            </a:r>
            <a:r>
              <a:rPr lang="vi-VN" sz="4000" spc="-5"/>
              <a:t>được tổ chức để có thể giải quyết được vấn đề. </a:t>
            </a:r>
            <a:endParaRPr lang="en-US" sz="4000" spc="-5"/>
          </a:p>
          <a:p>
            <a:pPr marL="583565" marR="5080" indent="-571500" algn="just">
              <a:lnSpc>
                <a:spcPct val="130000"/>
              </a:lnSpc>
              <a:buFont typeface="Wingdings" panose="05000000000000000000" pitchFamily="2" charset="2"/>
              <a:buChar char="§"/>
            </a:pPr>
            <a:r>
              <a:rPr lang="vi-VN" sz="4400" spc="-5"/>
              <a:t>Siêu tri thức (Meta</a:t>
            </a:r>
            <a:r>
              <a:rPr lang="en-US" sz="4400" spc="-5"/>
              <a:t> </a:t>
            </a:r>
            <a:r>
              <a:rPr lang="vi-VN" sz="4400" spc="-5"/>
              <a:t>Knowledge)</a:t>
            </a:r>
            <a:r>
              <a:rPr lang="en-US" sz="4400" spc="-5"/>
              <a:t>:</a:t>
            </a:r>
          </a:p>
          <a:p>
            <a:pPr marL="1497965" marR="5080" lvl="2" indent="-571500" algn="just">
              <a:lnSpc>
                <a:spcPct val="130000"/>
              </a:lnSpc>
              <a:buFont typeface="Wingdings" panose="05000000000000000000" pitchFamily="2" charset="2"/>
              <a:buChar char="§"/>
            </a:pPr>
            <a:r>
              <a:rPr lang="en-US" sz="4000" spc="-5"/>
              <a:t>L</a:t>
            </a:r>
            <a:r>
              <a:rPr lang="vi-VN" sz="4000" spc="-5"/>
              <a:t>à loại tri thức ở mức cao, nó có tính khái quát và trừu tượng</a:t>
            </a:r>
            <a:r>
              <a:rPr lang="en-US" sz="4000" spc="-5"/>
              <a:t> </a:t>
            </a:r>
            <a:r>
              <a:rPr lang="vi-VN" sz="4000" spc="-5"/>
              <a:t>hơn tri thức.</a:t>
            </a:r>
            <a:endParaRPr lang="en-US" sz="4000" spc="-5"/>
          </a:p>
        </p:txBody>
      </p:sp>
    </p:spTree>
    <p:extLst>
      <p:ext uri="{BB962C8B-B14F-4D97-AF65-F5344CB8AC3E}">
        <p14:creationId xmlns:p14="http://schemas.microsoft.com/office/powerpoint/2010/main" val="166221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94371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L(x): “x là 1 nhà Logic”, C(x): “x uống cafe”, W(x): “x làm việc chăm chỉ”. T(x): “x phát biểu định lý”. </a:t>
                </a:r>
              </a:p>
              <a:p>
                <a:pPr marL="583565" marR="5080" indent="-571500" algn="just">
                  <a:lnSpc>
                    <a:spcPct val="130000"/>
                  </a:lnSpc>
                  <a:buFont typeface="Wingdings" panose="05000000000000000000" pitchFamily="2" charset="2"/>
                  <a:buChar char="§"/>
                </a:pPr>
                <a:r>
                  <a:rPr lang="en-US" sz="4000" spc="-5"/>
                  <a:t>Hàm f(x): trả về giá trị là bạn của x (mỗi người có đúng 1 bạn).</a:t>
                </a:r>
              </a:p>
              <a:p>
                <a:pPr marL="583565" marR="5080" indent="-571500" algn="just">
                  <a:lnSpc>
                    <a:spcPct val="130000"/>
                  </a:lnSpc>
                  <a:buFont typeface="Wingdings" panose="05000000000000000000" pitchFamily="2" charset="2"/>
                  <a:buChar char="§"/>
                </a:pPr>
                <a:r>
                  <a:rPr lang="en-US" sz="4000" spc="-5"/>
                  <a:t>Phát biểu các câu sau dưới dạng logic bậc 1.</a:t>
                </a:r>
              </a:p>
              <a:p>
                <a:pPr marL="583565" marR="5080" indent="-571500" algn="just">
                  <a:lnSpc>
                    <a:spcPct val="130000"/>
                  </a:lnSpc>
                  <a:buFont typeface="Wingdings" panose="05000000000000000000" pitchFamily="2" charset="2"/>
                  <a:buChar char="§"/>
                </a:pPr>
                <a:r>
                  <a:rPr lang="en-US" sz="4000" spc="-5"/>
                  <a:t>a. Không nhà logic nào uống cafe:</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b. Bất kỳ nhà Logic nào cũng là bạn của ai đó:</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c. Không ai phát biểu được định lý lại có một người bạn uống cafe:</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𝑇</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7943713"/>
              </a:xfrm>
              <a:prstGeom prst="rect">
                <a:avLst/>
              </a:prstGeom>
              <a:blipFill>
                <a:blip r:embed="rId3"/>
                <a:stretch>
                  <a:fillRect l="-1622" t="-307" r="-1766"/>
                </a:stretch>
              </a:blipFill>
            </p:spPr>
            <p:txBody>
              <a:bodyPr/>
              <a:lstStyle/>
              <a:p>
                <a:r>
                  <a:rPr lang="en-US">
                    <a:noFill/>
                  </a:rPr>
                  <a:t> </a:t>
                </a:r>
              </a:p>
            </p:txBody>
          </p:sp>
        </mc:Fallback>
      </mc:AlternateContent>
    </p:spTree>
    <p:extLst>
      <p:ext uri="{BB962C8B-B14F-4D97-AF65-F5344CB8AC3E}">
        <p14:creationId xmlns:p14="http://schemas.microsoft.com/office/powerpoint/2010/main" val="1063423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1434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L(x): “x là 1 nhà Logic”, C(x): “x uống cafe”, W(x): “x làm việc chăm chỉ”. T(x): “x phát biểu định lý”. </a:t>
                </a:r>
              </a:p>
              <a:p>
                <a:pPr marL="583565" marR="5080" indent="-571500" algn="just">
                  <a:lnSpc>
                    <a:spcPct val="130000"/>
                  </a:lnSpc>
                  <a:buFont typeface="Wingdings" panose="05000000000000000000" pitchFamily="2" charset="2"/>
                  <a:buChar char="§"/>
                </a:pPr>
                <a:r>
                  <a:rPr lang="en-US" sz="4000" spc="-5"/>
                  <a:t>Hàm f(x): trả về giá trị là bạn của x (mỗi người có đúng 1 bạn).</a:t>
                </a:r>
              </a:p>
              <a:p>
                <a:pPr marL="583565" marR="5080" indent="-571500" algn="just">
                  <a:lnSpc>
                    <a:spcPct val="130000"/>
                  </a:lnSpc>
                  <a:buFont typeface="Wingdings" panose="05000000000000000000" pitchFamily="2" charset="2"/>
                  <a:buChar char="§"/>
                </a:pPr>
                <a:r>
                  <a:rPr lang="en-US" sz="4000" spc="-5"/>
                  <a:t>Phát biểu các câu sau dưới dạng logic bậc 1.</a:t>
                </a:r>
              </a:p>
              <a:p>
                <a:pPr marL="583565" marR="5080" indent="-571500" algn="just">
                  <a:lnSpc>
                    <a:spcPct val="130000"/>
                  </a:lnSpc>
                  <a:buFont typeface="Wingdings" panose="05000000000000000000" pitchFamily="2" charset="2"/>
                  <a:buChar char="§"/>
                </a:pPr>
                <a:r>
                  <a:rPr lang="en-US" sz="4000" spc="-5"/>
                  <a:t>d. Bất kỳ ai có một người bạn làm việc chăm chỉ hoặc là 1 nhà Logic hoặc cũng là một người làm việc chăm chỉ:</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𝑊</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𝑦</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𝑊</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b. Bất kỳ người bạn nào cũng là nhà Logic:</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7143494"/>
              </a:xfrm>
              <a:prstGeom prst="rect">
                <a:avLst/>
              </a:prstGeom>
              <a:blipFill>
                <a:blip r:embed="rId3"/>
                <a:stretch>
                  <a:fillRect l="-1622" t="-341" r="-1766"/>
                </a:stretch>
              </a:blipFill>
            </p:spPr>
            <p:txBody>
              <a:bodyPr/>
              <a:lstStyle/>
              <a:p>
                <a:r>
                  <a:rPr lang="en-US">
                    <a:noFill/>
                  </a:rPr>
                  <a:t> </a:t>
                </a:r>
              </a:p>
            </p:txBody>
          </p:sp>
        </mc:Fallback>
      </mc:AlternateContent>
    </p:spTree>
    <p:extLst>
      <p:ext uri="{BB962C8B-B14F-4D97-AF65-F5344CB8AC3E}">
        <p14:creationId xmlns:p14="http://schemas.microsoft.com/office/powerpoint/2010/main" val="4192772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Các luật Logic mệnh đề</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7277100" cy="7641003"/>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𝐶</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200" b="0" i="1" spc="-5" smtClean="0">
                            <a:latin typeface="Cambria Math" panose="02040503050406030204" pitchFamily="18" charset="0"/>
                            <a:ea typeface="Cambria Math" panose="02040503050406030204" pitchFamily="18" charset="0"/>
                          </a:rPr>
                        </m:ctrlPr>
                      </m:acc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𝐵</m:t>
                        </m:r>
                      </m:e>
                    </m:acc>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𝐷𝑒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𝑀𝑜𝑟𝑔𝑎𝑛</m:t>
                        </m:r>
                      </m:e>
                    </m:d>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200" b="0" i="1" spc="-5" smtClean="0">
                            <a:latin typeface="Cambria Math" panose="02040503050406030204" pitchFamily="18" charset="0"/>
                            <a:ea typeface="Cambria Math" panose="02040503050406030204" pitchFamily="18" charset="0"/>
                          </a:rPr>
                        </m:ctrlPr>
                      </m:acc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𝐵</m:t>
                        </m:r>
                      </m:e>
                    </m:acc>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𝐷𝑒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𝑀𝑜𝑟𝑔𝑎𝑛</m:t>
                        </m:r>
                      </m:e>
                    </m:d>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7277100" cy="764100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2B76BEFC-153A-23BC-A3F3-FC7BD52F24A9}"/>
                  </a:ext>
                </a:extLst>
              </p:cNvPr>
              <p:cNvSpPr txBox="1"/>
              <p:nvPr/>
            </p:nvSpPr>
            <p:spPr>
              <a:xfrm>
                <a:off x="9505155" y="2451099"/>
                <a:ext cx="7277100" cy="6997878"/>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13"/>
                </a:pPr>
                <a14:m>
                  <m:oMath xmlns:m="http://schemas.openxmlformats.org/officeDocument/2006/math">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e>
                    </m:d>
                  </m:oMath>
                </a14:m>
                <a:endParaRPr lang="en-US" sz="3200" b="0" spc="-5">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e>
                    </m:d>
                  </m:oMath>
                </a14:m>
                <a:endParaRPr lang="en-US" sz="3200" b="0" spc="-5">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≡0</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≡1</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∩0≡0</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∪0≡0</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∪1≡1</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2B76BEFC-153A-23BC-A3F3-FC7BD52F24A9}"/>
                  </a:ext>
                </a:extLst>
              </p:cNvPr>
              <p:cNvSpPr txBox="1">
                <a:spLocks noRot="1" noChangeAspect="1" noMove="1" noResize="1" noEditPoints="1" noAdjustHandles="1" noChangeArrowheads="1" noChangeShapeType="1" noTextEdit="1"/>
              </p:cNvSpPr>
              <p:nvPr/>
            </p:nvSpPr>
            <p:spPr>
              <a:xfrm>
                <a:off x="9505155" y="2451099"/>
                <a:ext cx="7277100" cy="699787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27778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607"/>
              </a:xfrm>
              <a:prstGeom prst="rect">
                <a:avLst/>
              </a:prstGeom>
            </p:spPr>
            <p:txBody>
              <a:bodyPr vert="horz" wrap="square" lIns="0" tIns="12700" rIns="0" bIns="0" rtlCol="0">
                <a:spAutoFit/>
              </a:bodyPr>
              <a:lstStyle/>
              <a:p>
                <a:pPr marL="12065" marR="5080" algn="just">
                  <a:lnSpc>
                    <a:spcPct val="130000"/>
                  </a:lnSpc>
                </a:pPr>
                <a:r>
                  <a:rPr lang="vi-VN" sz="3600" b="0" spc="-5">
                    <a:ea typeface="Cambria Math" panose="02040503050406030204" pitchFamily="18" charset="0"/>
                  </a:rPr>
                  <a:t>Bước 1: Phát biểu lại giả thiết và kết luận của vấn đề dưới dạng</a:t>
                </a:r>
                <a:r>
                  <a:rPr lang="en-US" sz="3600" b="0" spc="-5">
                    <a:ea typeface="Cambria Math" panose="02040503050406030204" pitchFamily="18" charset="0"/>
                  </a:rPr>
                  <a:t> </a:t>
                </a:r>
                <a:r>
                  <a:rPr lang="vi-VN" sz="3600" b="0" spc="-5">
                    <a:ea typeface="Cambria Math" panose="02040503050406030204" pitchFamily="18" charset="0"/>
                  </a:rPr>
                  <a:t>chuẩn như sau:</a:t>
                </a:r>
                <a:r>
                  <a:rPr lang="en-US" sz="3600" b="0" spc="-5">
                    <a:ea typeface="Cambria Math" panose="02040503050406030204" pitchFamily="18" charset="0"/>
                  </a:rPr>
                  <a:t>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 …,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 KL</a:t>
                </a:r>
                <a:r>
                  <a:rPr lang="vi-VN" sz="3600" b="0" spc="-5" baseline="-25000">
                    <a:ea typeface="Cambria Math" panose="02040503050406030204" pitchFamily="18" charset="0"/>
                  </a:rPr>
                  <a:t>m</a:t>
                </a:r>
                <a:endParaRPr lang="en-US" sz="3600" b="0" spc="-5" baseline="-25000">
                  <a:ea typeface="Cambria Math" panose="02040503050406030204" pitchFamily="18" charset="0"/>
                </a:endParaRPr>
              </a:p>
              <a:p>
                <a:pPr marL="926465" marR="5080" lvl="2" algn="just">
                  <a:lnSpc>
                    <a:spcPct val="130000"/>
                  </a:lnSpc>
                </a:pPr>
                <a:r>
                  <a:rPr lang="vi-VN" sz="3600" b="0" spc="-5">
                    <a:ea typeface="Cambria Math" panose="02040503050406030204" pitchFamily="18" charset="0"/>
                  </a:rPr>
                  <a:t>Trong đó các GT</a:t>
                </a:r>
                <a:r>
                  <a:rPr lang="vi-VN" sz="3600" b="0" spc="-5" baseline="-25000">
                    <a:ea typeface="Cambria Math" panose="02040503050406030204" pitchFamily="18" charset="0"/>
                  </a:rPr>
                  <a:t>i</a:t>
                </a:r>
                <a:r>
                  <a:rPr lang="vi-VN" sz="3600" b="0" spc="-5">
                    <a:ea typeface="Cambria Math" panose="02040503050406030204" pitchFamily="18" charset="0"/>
                  </a:rPr>
                  <a:t> và KL</a:t>
                </a:r>
                <a:r>
                  <a:rPr lang="vi-VN" sz="3600" b="0" spc="-5" baseline="-25000">
                    <a:ea typeface="Cambria Math" panose="02040503050406030204" pitchFamily="18" charset="0"/>
                  </a:rPr>
                  <a:t>j</a:t>
                </a:r>
                <a:r>
                  <a:rPr lang="vi-VN" sz="3600" b="0" spc="-5">
                    <a:ea typeface="Cambria Math" panose="02040503050406030204" pitchFamily="18" charset="0"/>
                  </a:rPr>
                  <a:t> được xây dựng từ các biến mệnh đề và</a:t>
                </a:r>
                <a:r>
                  <a:rPr lang="en-US" sz="3600" b="0" spc="-5">
                    <a:ea typeface="Cambria Math" panose="02040503050406030204" pitchFamily="18" charset="0"/>
                  </a:rPr>
                  <a:t> </a:t>
                </a:r>
                <a:r>
                  <a:rPr lang="vi-VN" sz="3600" b="0" spc="-5">
                    <a:ea typeface="Cambria Math" panose="02040503050406030204" pitchFamily="18" charset="0"/>
                  </a:rPr>
                  <a:t>các phép toán</a:t>
                </a:r>
                <a:r>
                  <a:rPr lang="en-US" sz="3600" b="0" spc="-5">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endParaRPr lang="en-US" sz="3600" b="0" spc="-5">
                  <a:ea typeface="Cambria Math" panose="02040503050406030204" pitchFamily="18" charset="0"/>
                </a:endParaRPr>
              </a:p>
              <a:p>
                <a:pPr marL="12065" marR="5080" algn="just">
                  <a:lnSpc>
                    <a:spcPct val="130000"/>
                  </a:lnSpc>
                </a:pPr>
                <a:r>
                  <a:rPr lang="vi-VN" sz="3600" b="0" spc="-5">
                    <a:ea typeface="Cambria Math" panose="02040503050406030204" pitchFamily="18" charset="0"/>
                  </a:rPr>
                  <a:t>Bước 2: Chuyển vế các GT</a:t>
                </a:r>
                <a:r>
                  <a:rPr lang="vi-VN" sz="3600" b="0" spc="-5" baseline="-25000">
                    <a:ea typeface="Cambria Math" panose="02040503050406030204" pitchFamily="18" charset="0"/>
                  </a:rPr>
                  <a:t>i </a:t>
                </a:r>
                <a:r>
                  <a:rPr lang="vi-VN" sz="3600" b="0" spc="-5">
                    <a:ea typeface="Cambria Math" panose="02040503050406030204" pitchFamily="18" charset="0"/>
                  </a:rPr>
                  <a:t>và KL</a:t>
                </a:r>
                <a:r>
                  <a:rPr lang="vi-VN" sz="3600" b="0" spc="-5" baseline="-25000">
                    <a:ea typeface="Cambria Math" panose="02040503050406030204" pitchFamily="18" charset="0"/>
                  </a:rPr>
                  <a:t>j</a:t>
                </a:r>
                <a:r>
                  <a:rPr lang="vi-VN" sz="3600" b="0" spc="-5">
                    <a:ea typeface="Cambria Math" panose="02040503050406030204" pitchFamily="18" charset="0"/>
                  </a:rPr>
                  <a:t> có dạng phủ </a:t>
                </a:r>
                <a:r>
                  <a:rPr lang="en-US" sz="3600" spc="-5">
                    <a:ea typeface="Cambria Math" panose="02040503050406030204" pitchFamily="18" charset="0"/>
                  </a:rPr>
                  <a:t>định</a:t>
                </a:r>
                <a:r>
                  <a:rPr lang="vi-VN" sz="3600" b="0" spc="-5">
                    <a:ea typeface="Cambria Math" panose="02040503050406030204" pitchFamily="18" charset="0"/>
                  </a:rPr>
                  <a:t>.</a:t>
                </a:r>
                <a:endParaRPr lang="en-US" sz="3600" b="0" spc="-5">
                  <a:ea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3. Thay dấu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a:t>
                </a:r>
                <a:r>
                  <a:rPr lang="en-US" sz="3600" b="0" spc="-5">
                    <a:ea typeface="Cambria Math" panose="02040503050406030204" pitchFamily="18" charset="0"/>
                  </a:rPr>
                  <a:t> bằng dấu ,</a:t>
                </a:r>
              </a:p>
              <a:p>
                <a:pPr marL="926465" marR="5080" lvl="2"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Nếu dòng hiện hành có 1 trong 2 dạng sau thì tiến hành tách dòng</a:t>
                </a:r>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607"/>
              </a:xfrm>
              <a:prstGeom prst="rect">
                <a:avLst/>
              </a:prstGeom>
              <a:blipFill>
                <a:blip r:embed="rId3"/>
                <a:stretch>
                  <a:fillRect l="-1575" t="-379" r="-1575" b="-3412"/>
                </a:stretch>
              </a:blipFill>
            </p:spPr>
            <p:txBody>
              <a:bodyPr/>
              <a:lstStyle/>
              <a:p>
                <a:r>
                  <a:rPr lang="en-US">
                    <a:noFill/>
                  </a:rPr>
                  <a:t> </a:t>
                </a:r>
              </a:p>
            </p:txBody>
          </p:sp>
        </mc:Fallback>
      </mc:AlternateContent>
    </p:spTree>
    <p:extLst>
      <p:ext uri="{BB962C8B-B14F-4D97-AF65-F5344CB8AC3E}">
        <p14:creationId xmlns:p14="http://schemas.microsoft.com/office/powerpoint/2010/main" val="2185921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33749"/>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Dạng 1</a:t>
                </a:r>
                <a:r>
                  <a:rPr lang="vi-VN" sz="3600" b="0" spc="-5">
                    <a:ea typeface="Cambria Math" panose="02040503050406030204" pitchFamily="18" charset="0"/>
                  </a:rPr>
                  <a:t>: 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 KL</a:t>
                </a:r>
                <a:r>
                  <a:rPr lang="vi-VN" sz="3600" b="0" spc="-5" baseline="-25000">
                    <a:ea typeface="Cambria Math" panose="02040503050406030204" pitchFamily="18" charset="0"/>
                  </a:rPr>
                  <a:t>m</a:t>
                </a:r>
                <a:r>
                  <a:rPr lang="en-US" sz="3600" b="0" spc="-5" baseline="-25000">
                    <a:ea typeface="Cambria Math" panose="02040503050406030204" pitchFamily="18" charset="0"/>
                  </a:rPr>
                  <a:t> </a:t>
                </a:r>
                <a:r>
                  <a:rPr lang="en-US" sz="3600" b="0" spc="-5">
                    <a:ea typeface="Cambria Math" panose="02040503050406030204" pitchFamily="18" charset="0"/>
                  </a:rPr>
                  <a:t>thì thay bằng 2 dòng:</a:t>
                </a:r>
              </a:p>
              <a:p>
                <a:pPr marL="926465" marR="5080" lvl="2" algn="just">
                  <a:lnSpc>
                    <a:spcPct val="130000"/>
                  </a:lnSpc>
                </a:pPr>
                <a14:m>
                  <m:oMathPara xmlns:m="http://schemas.openxmlformats.org/officeDocument/2006/math">
                    <m:oMathParaPr>
                      <m:jc m:val="centerGroup"/>
                    </m:oMathParaPr>
                    <m:oMath xmlns:m="http://schemas.openxmlformats.org/officeDocument/2006/math">
                      <m:d>
                        <m:dPr>
                          <m:begChr m:val="{"/>
                          <m:endChr m:val=""/>
                          <m:ctrlPr>
                            <a:rPr lang="en-US" sz="6000" b="0" i="1" spc="-5" smtClean="0">
                              <a:latin typeface="Cambria Math" panose="02040503050406030204" pitchFamily="18" charset="0"/>
                              <a:ea typeface="Cambria Math" panose="02040503050406030204" pitchFamily="18" charset="0"/>
                            </a:rPr>
                          </m:ctrlPr>
                        </m:dPr>
                        <m:e>
                          <m:eqArr>
                            <m:eqArrPr>
                              <m:ctrlPr>
                                <a:rPr lang="en-US" sz="6000" b="0" i="1" spc="-5" smtClean="0">
                                  <a:latin typeface="Cambria Math" panose="02040503050406030204" pitchFamily="18" charset="0"/>
                                  <a:ea typeface="Cambria Math" panose="02040503050406030204" pitchFamily="18" charset="0"/>
                                </a:rPr>
                              </m:ctrlPr>
                            </m:eqArrPr>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qArr>
                        </m:e>
                      </m:d>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Dạng</a:t>
                </a:r>
                <a:r>
                  <a:rPr lang="vi-VN" sz="3600" b="0" spc="-5">
                    <a:ea typeface="Cambria Math" panose="02040503050406030204" pitchFamily="18" charset="0"/>
                  </a:rPr>
                  <a:t> 2: 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 …</a:t>
                </a:r>
                <a:r>
                  <a:rPr lang="en-US" sz="3600" b="0" spc="-5">
                    <a:ea typeface="Cambria Math" panose="02040503050406030204" pitchFamily="18" charset="0"/>
                  </a:rPr>
                  <a:t>,</a:t>
                </a:r>
                <a:r>
                  <a:rPr lang="vi-VN" sz="3600" b="0" spc="-5">
                    <a:ea typeface="Cambria Math" panose="02040503050406030204" pitchFamily="18" charset="0"/>
                  </a:rPr>
                  <a:t> KL</a:t>
                </a:r>
                <a:r>
                  <a:rPr lang="vi-VN" sz="3600" b="0" spc="-5" baseline="-25000">
                    <a:ea typeface="Cambria Math" panose="02040503050406030204" pitchFamily="18" charset="0"/>
                  </a:rPr>
                  <a:t>m</a:t>
                </a:r>
                <a:r>
                  <a:rPr lang="en-US" sz="3600" b="0" spc="-5" baseline="-25000">
                    <a:ea typeface="Cambria Math" panose="02040503050406030204" pitchFamily="18" charset="0"/>
                  </a:rPr>
                  <a:t> </a:t>
                </a:r>
                <a:r>
                  <a:rPr lang="en-US" sz="3600" b="0" spc="-5">
                    <a:ea typeface="Cambria Math" panose="02040503050406030204" pitchFamily="18" charset="0"/>
                  </a:rPr>
                  <a:t>thì thay bằng 2 dòng:</a:t>
                </a:r>
              </a:p>
              <a:p>
                <a:pPr marL="926465" marR="5080" lvl="2" algn="just">
                  <a:lnSpc>
                    <a:spcPct val="130000"/>
                  </a:lnSpc>
                </a:pPr>
                <a14:m>
                  <m:oMathPara xmlns:m="http://schemas.openxmlformats.org/officeDocument/2006/math">
                    <m:oMathParaPr>
                      <m:jc m:val="centerGroup"/>
                    </m:oMathParaPr>
                    <m:oMath xmlns:m="http://schemas.openxmlformats.org/officeDocument/2006/math">
                      <m:d>
                        <m:dPr>
                          <m:begChr m:val="{"/>
                          <m:endChr m:val=""/>
                          <m:ctrlPr>
                            <a:rPr lang="en-US" sz="6000" b="0" i="1" spc="-5" smtClean="0">
                              <a:latin typeface="Cambria Math" panose="02040503050406030204" pitchFamily="18" charset="0"/>
                              <a:ea typeface="Cambria Math" panose="02040503050406030204" pitchFamily="18" charset="0"/>
                            </a:rPr>
                          </m:ctrlPr>
                        </m:dPr>
                        <m:e>
                          <m:eqArr>
                            <m:eqArrPr>
                              <m:ctrlPr>
                                <a:rPr lang="en-US" sz="6000" b="0" i="1" spc="-5" smtClean="0">
                                  <a:latin typeface="Cambria Math" panose="02040503050406030204" pitchFamily="18" charset="0"/>
                                  <a:ea typeface="Cambria Math" panose="02040503050406030204" pitchFamily="18" charset="0"/>
                                </a:rPr>
                              </m:ctrlPr>
                            </m:eqArrPr>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qArr>
                        </m:e>
                      </m:d>
                    </m:oMath>
                  </m:oMathPara>
                </a14:m>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33749"/>
              </a:xfrm>
              <a:prstGeom prst="rect">
                <a:avLst/>
              </a:prstGeom>
              <a:blipFill>
                <a:blip r:embed="rId3"/>
                <a:stretch>
                  <a:fillRect l="-1575" t="-744"/>
                </a:stretch>
              </a:blipFill>
            </p:spPr>
            <p:txBody>
              <a:bodyPr/>
              <a:lstStyle/>
              <a:p>
                <a:r>
                  <a:rPr lang="en-US">
                    <a:noFill/>
                  </a:rPr>
                  <a:t> </a:t>
                </a:r>
              </a:p>
            </p:txBody>
          </p:sp>
        </mc:Fallback>
      </mc:AlternateContent>
    </p:spTree>
    <p:extLst>
      <p:ext uri="{BB962C8B-B14F-4D97-AF65-F5344CB8AC3E}">
        <p14:creationId xmlns:p14="http://schemas.microsoft.com/office/powerpoint/2010/main" val="3797922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607"/>
              </a:xfrm>
              <a:prstGeom prst="rect">
                <a:avLst/>
              </a:prstGeom>
            </p:spPr>
            <p:txBody>
              <a:bodyPr vert="horz" wrap="square" lIns="0" tIns="12700" rIns="0" bIns="0" rtlCol="0">
                <a:spAutoFit/>
              </a:bodyPr>
              <a:lstStyle/>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5. </a:t>
                </a:r>
                <a:r>
                  <a:rPr lang="vi-VN" sz="3600" spc="-5">
                    <a:ea typeface="Cambria Math" panose="02040503050406030204" pitchFamily="18" charset="0"/>
                  </a:rPr>
                  <a:t>Nếu một dòng được chứng minh: nếu tồn tại chung một</a:t>
                </a:r>
                <a:r>
                  <a:rPr lang="en-US" sz="3600" spc="-5">
                    <a:ea typeface="Cambria Math" panose="02040503050406030204" pitchFamily="18" charset="0"/>
                  </a:rPr>
                  <a:t> </a:t>
                </a:r>
                <a:r>
                  <a:rPr lang="vi-VN" sz="3600" spc="-5">
                    <a:ea typeface="Cambria Math" panose="02040503050406030204" pitchFamily="18" charset="0"/>
                  </a:rPr>
                  <a:t>mệnh đề ở cả 2 vế thì coi như đúng</a:t>
                </a:r>
                <a:endParaRPr lang="en-US" sz="3600" b="0" spc="-5">
                  <a:ea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𝑚</m:t>
                      </m:r>
                      <m:r>
                        <a:rPr lang="en-US" sz="3600" b="0" i="1" spc="-5" smtClean="0">
                          <a:latin typeface="Cambria Math" panose="02040503050406030204" pitchFamily="18" charset="0"/>
                          <a:ea typeface="Cambria Math" panose="02040503050406030204" pitchFamily="18" charset="0"/>
                        </a:rPr>
                        <m:t>ệ</m:t>
                      </m:r>
                      <m:r>
                        <a:rPr lang="en-US" sz="3600" b="0" i="1" spc="-5" smtClean="0">
                          <a:latin typeface="Cambria Math" panose="02040503050406030204" pitchFamily="18" charset="0"/>
                          <a:ea typeface="Cambria Math" panose="02040503050406030204" pitchFamily="18" charset="0"/>
                        </a:rPr>
                        <m:t>𝑛h</m:t>
                      </m:r>
                      <m:r>
                        <a:rPr lang="en-US" sz="3600" b="0" i="1" spc="-5" smtClean="0">
                          <a:latin typeface="Cambria Math" panose="02040503050406030204" pitchFamily="18" charset="0"/>
                          <a:ea typeface="Cambria Math" panose="02040503050406030204" pitchFamily="18" charset="0"/>
                        </a:rPr>
                        <m:t> đề đú</m:t>
                      </m:r>
                      <m:r>
                        <a:rPr lang="en-US" sz="3600" b="0" i="1" spc="-5" smtClean="0">
                          <a:latin typeface="Cambria Math" panose="02040503050406030204" pitchFamily="18" charset="0"/>
                          <a:ea typeface="Cambria Math" panose="02040503050406030204" pitchFamily="18" charset="0"/>
                        </a:rPr>
                        <m:t>𝑛𝑔</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6. </a:t>
                </a:r>
                <a:r>
                  <a:rPr lang="vi-VN" sz="3600" spc="-5">
                    <a:ea typeface="Cambria Math" panose="02040503050406030204" pitchFamily="18" charset="0"/>
                  </a:rPr>
                  <a:t>Nếu một dòng không còn dấu liên kết tuyển</a:t>
                </a:r>
                <a:r>
                  <a:rPr lang="en-US" sz="3600" spc="-5">
                    <a:ea typeface="Cambria Math" panose="02040503050406030204" pitchFamily="18" charset="0"/>
                  </a:rPr>
                  <a:t>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a:t>
                </a:r>
                <a:r>
                  <a:rPr lang="vi-VN" sz="3600" spc="-5">
                    <a:ea typeface="Cambria Math" panose="02040503050406030204" pitchFamily="18" charset="0"/>
                  </a:rPr>
                  <a:t> và hội</a:t>
                </a:r>
                <a:r>
                  <a:rPr lang="en-US" sz="3600" spc="-5">
                    <a:ea typeface="Cambria Math" panose="02040503050406030204" pitchFamily="18" charset="0"/>
                  </a:rPr>
                  <a:t>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a:t>
                </a:r>
                <a:r>
                  <a:rPr lang="vi-VN" sz="3600" spc="-5">
                    <a:ea typeface="Cambria Math" panose="02040503050406030204" pitchFamily="18" charset="0"/>
                  </a:rPr>
                  <a:t> mà cả ở hai vế</a:t>
                </a:r>
                <a:r>
                  <a:rPr lang="en-US" sz="3600" spc="-5">
                    <a:ea typeface="Cambria Math" panose="02040503050406030204" pitchFamily="18" charset="0"/>
                  </a:rPr>
                  <a:t> </a:t>
                </a:r>
                <a:r>
                  <a:rPr lang="vi-VN" sz="3600" spc="-5">
                    <a:ea typeface="Cambria Math" panose="02040503050406030204" pitchFamily="18" charset="0"/>
                  </a:rPr>
                  <a:t>đều không có chung biến mệnh đề nào thì dòng </a:t>
                </a:r>
                <a:r>
                  <a:rPr lang="en-US" sz="3600" spc="-5">
                    <a:ea typeface="Cambria Math" panose="02040503050406030204" pitchFamily="18" charset="0"/>
                  </a:rPr>
                  <a:t>đó</a:t>
                </a:r>
                <a:r>
                  <a:rPr lang="vi-VN" sz="3600" spc="-5">
                    <a:ea typeface="Cambria Math" panose="02040503050406030204" pitchFamily="18" charset="0"/>
                  </a:rPr>
                  <a:t> không được</a:t>
                </a:r>
                <a:r>
                  <a:rPr lang="en-US" sz="3600" spc="-5">
                    <a:ea typeface="Cambria Math" panose="02040503050406030204" pitchFamily="18" charset="0"/>
                  </a:rPr>
                  <a:t> CM</a:t>
                </a:r>
                <a:r>
                  <a:rPr lang="vi-VN" sz="3600" spc="-5">
                    <a:ea typeface="Cambria Math" panose="02040503050406030204" pitchFamily="18" charset="0"/>
                  </a:rPr>
                  <a:t>.</a:t>
                </a:r>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m:oMathPara>
                </a14:m>
                <a:endParaRPr lang="en-US" sz="3600" b="0" spc="-5">
                  <a:ea typeface="Cambria Math" panose="02040503050406030204" pitchFamily="18" charset="0"/>
                </a:endParaRPr>
              </a:p>
              <a:p>
                <a:pPr marL="926465" marR="5080" lvl="2" algn="just">
                  <a:lnSpc>
                    <a:spcPct val="130000"/>
                  </a:lnSpc>
                </a:pPr>
                <a:r>
                  <a:rPr lang="vi-VN" sz="3600" b="0" spc="-5">
                    <a:ea typeface="Cambria Math" panose="02040503050406030204" pitchFamily="18" charset="0"/>
                  </a:rPr>
                  <a:t>Một vấn đề được giải quyết một cách trọn vẹn nếu mọi dòng dẫn</a:t>
                </a:r>
                <a:r>
                  <a:rPr lang="en-US" sz="3600" b="0" spc="-5">
                    <a:ea typeface="Cambria Math" panose="02040503050406030204" pitchFamily="18" charset="0"/>
                  </a:rPr>
                  <a:t> </a:t>
                </a:r>
                <a:r>
                  <a:rPr lang="vi-VN" sz="3600" b="0" spc="-5">
                    <a:ea typeface="Cambria Math" panose="02040503050406030204" pitchFamily="18" charset="0"/>
                  </a:rPr>
                  <a:t>xuất từ dạng chuẩn được chứng minh.</a:t>
                </a:r>
                <a:endParaRPr lang="en-US" sz="3600" spc="-5">
                  <a:ea typeface="Cambria Math" panose="02040503050406030204" pitchFamily="18" charset="0"/>
                </a:endParaRPr>
              </a:p>
              <a:p>
                <a:pPr marL="12065" marR="5080" algn="ctr">
                  <a:lnSpc>
                    <a:spcPct val="130000"/>
                  </a:lnSpc>
                </a:pPr>
                <a:r>
                  <a:rPr lang="en-US" sz="3600" b="0" spc="-5">
                    <a:solidFill>
                      <a:srgbClr val="FF0000"/>
                    </a:solidFill>
                    <a:ea typeface="Cambria Math" panose="02040503050406030204" pitchFamily="18" charset="0"/>
                  </a:rPr>
                  <a:t>TỪ </a:t>
                </a:r>
                <a:r>
                  <a:rPr lang="en-US" sz="3600" spc="-5">
                    <a:solidFill>
                      <a:srgbClr val="FF0000"/>
                    </a:solidFill>
                    <a:ea typeface="Cambria Math" panose="02040503050406030204" pitchFamily="18" charset="0"/>
                  </a:rPr>
                  <a:t>BƯỚC 2 – 4 KHÔNG CẦN THỰC HIỆN THEO THỨ TỰ</a:t>
                </a:r>
                <a:endParaRPr lang="en-US" sz="3600" b="0" spc="-5">
                  <a:solidFill>
                    <a:srgbClr val="FF0000"/>
                  </a:solidFill>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607"/>
              </a:xfrm>
              <a:prstGeom prst="rect">
                <a:avLst/>
              </a:prstGeom>
              <a:blipFill>
                <a:blip r:embed="rId3"/>
                <a:stretch>
                  <a:fillRect l="-1575" t="-379" r="-1575" b="-3412"/>
                </a:stretch>
              </a:blipFill>
            </p:spPr>
            <p:txBody>
              <a:bodyPr/>
              <a:lstStyle/>
              <a:p>
                <a:r>
                  <a:rPr lang="en-US">
                    <a:noFill/>
                  </a:rPr>
                  <a:t> </a:t>
                </a:r>
              </a:p>
            </p:txBody>
          </p:sp>
        </mc:Fallback>
      </mc:AlternateContent>
    </p:spTree>
    <p:extLst>
      <p:ext uri="{BB962C8B-B14F-4D97-AF65-F5344CB8AC3E}">
        <p14:creationId xmlns:p14="http://schemas.microsoft.com/office/powerpoint/2010/main" val="1029245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logic mệnh đề: </a:t>
                </a:r>
                <a14:m>
                  <m:oMath xmlns:m="http://schemas.openxmlformats.org/officeDocument/2006/math">
                    <m:d>
                      <m:dPr>
                        <m:begChr m:val="{"/>
                        <m:endChr m:val="}"/>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e>
                    </m:d>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𝐶𝑀𝑅</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r>
                  <a:rPr lang="en-US" sz="3600" spc="-5">
                    <a:ea typeface="Cambria Math" panose="02040503050406030204" pitchFamily="18" charset="0"/>
                  </a:rPr>
                  <a:t> </a:t>
                </a:r>
                <a14:m>
                  <m:oMath xmlns:m="http://schemas.openxmlformats.org/officeDocument/2006/math">
                    <m:r>
                      <a:rPr lang="en-US" sz="3200" i="1" spc="-5" smtClean="0">
                        <a:latin typeface="Cambria Math" panose="02040503050406030204" pitchFamily="18" charset="0"/>
                        <a:ea typeface="Cambria Math" panose="02040503050406030204" pitchFamily="18" charset="0"/>
                      </a:rPr>
                      <m:t>𝑝</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𝑞</m:t>
                    </m:r>
                    <m:r>
                      <a:rPr lang="en-US" sz="3200" b="0" i="0"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𝑞</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𝐿𝑜𝑔𝑖𝑐</m:t>
                    </m:r>
                    <m:r>
                      <a:rPr lang="en-US" sz="3200" b="0" i="1" spc="-5" smtClean="0">
                        <a:latin typeface="Cambria Math" panose="02040503050406030204" pitchFamily="18" charset="0"/>
                        <a:ea typeface="Cambria Math" panose="02040503050406030204" pitchFamily="18" charset="0"/>
                      </a:rPr>
                      <m:t> 1)</m:t>
                    </m:r>
                  </m:oMath>
                </a14:m>
                <a:r>
                  <a:rPr lang="en-US" sz="3600" b="0" spc="-5">
                    <a:ea typeface="Cambria Math" panose="02040503050406030204" pitchFamily="18" charset="0"/>
                  </a:rPr>
                  <a:t>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0"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𝐿𝑜𝑔𝑖𝑐</m:t>
                          </m:r>
                          <m:r>
                            <a:rPr lang="en-US" sz="3600" b="0" i="1" spc="-5" smtClean="0">
                              <a:latin typeface="Cambria Math" panose="02040503050406030204" pitchFamily="18" charset="0"/>
                              <a:ea typeface="Cambria Math" panose="02040503050406030204" pitchFamily="18" charset="0"/>
                            </a:rPr>
                            <m:t> 1</m:t>
                          </m:r>
                        </m:e>
                      </m:d>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0"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𝐿𝑜𝑔𝑖𝑐</m:t>
                      </m:r>
                      <m:r>
                        <a:rPr lang="en-US" sz="3600" b="0" i="1" spc="-5" smtClean="0">
                          <a:latin typeface="Cambria Math" panose="02040503050406030204" pitchFamily="18" charset="0"/>
                          <a:ea typeface="Cambria Math" panose="02040503050406030204" pitchFamily="18" charset="0"/>
                        </a:rPr>
                        <m:t> 1)</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3.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 </a:t>
                </a:r>
                <a:r>
                  <a:rPr lang="en-US" sz="3600" b="0" spc="-5">
                    <a:ea typeface="Cambria Math" panose="02040503050406030204" pitchFamily="18" charset="0"/>
                  </a:rPr>
                  <a:t>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Chuyển vế từ KL </a:t>
                </a:r>
                <a:r>
                  <a:rPr lang="en-US" sz="3600" spc="-5">
                    <a:ea typeface="Cambria Math" panose="02040503050406030204" pitchFamily="18" charset="0"/>
                    <a:sym typeface="Symbol" panose="05050102010706020507" pitchFamily="18" charset="2"/>
                  </a:rPr>
                  <a:t> GT nếu trong biểu thức có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a:stretch>
              </a:blipFill>
            </p:spPr>
            <p:txBody>
              <a:bodyPr/>
              <a:lstStyle/>
              <a:p>
                <a:r>
                  <a:rPr lang="en-US">
                    <a:noFill/>
                  </a:rPr>
                  <a:t> </a:t>
                </a:r>
              </a:p>
            </p:txBody>
          </p:sp>
        </mc:Fallback>
      </mc:AlternateContent>
    </p:spTree>
    <p:extLst>
      <p:ext uri="{BB962C8B-B14F-4D97-AF65-F5344CB8AC3E}">
        <p14:creationId xmlns:p14="http://schemas.microsoft.com/office/powerpoint/2010/main" val="3344971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thỏa dạng 1 nên có thể tách thành 2 dòng</a:t>
                </a:r>
              </a:p>
              <a:p>
                <a:pPr marL="12065" marR="5080" algn="ctr">
                  <a:lnSpc>
                    <a:spcPct val="130000"/>
                  </a:lnSpc>
                </a:pP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 KL</a:t>
                </a:r>
                <a:r>
                  <a:rPr lang="vi-VN" sz="3600" b="0" spc="-5" baseline="-25000">
                    <a:ea typeface="Cambria Math" panose="02040503050406030204" pitchFamily="18" charset="0"/>
                  </a:rPr>
                  <a:t>m</a:t>
                </a:r>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(bt.1)</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(bt.2)</a:t>
                </a:r>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Xét biểu thức bt.1:</a:t>
                </a:r>
              </a:p>
              <a:p>
                <a:pPr marL="926465" marR="5080" lvl="2"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highlight>
                              <a:srgbClr val="FFFF00"/>
                            </a:highlight>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b="0" i="1" spc="-5" smtClean="0">
                        <a:highlight>
                          <a:srgbClr val="FFFF00"/>
                        </a:highlight>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12065" marR="5080" algn="just">
                  <a:lnSpc>
                    <a:spcPct val="130000"/>
                  </a:lnSpc>
                </a:pPr>
                <a:r>
                  <a:rPr lang="en-US" sz="3600" spc="-5">
                    <a:ea typeface="Cambria Math" panose="02040503050406030204" pitchFamily="18" charset="0"/>
                  </a:rPr>
                  <a:t>Xét biểu thức bt.2:</a:t>
                </a:r>
              </a:p>
              <a:p>
                <a:pPr marL="926465" marR="5080" lvl="2" algn="just">
                  <a:lnSpc>
                    <a:spcPct val="130000"/>
                  </a:lnSpc>
                </a:pPr>
                <a14:m>
                  <m:oMathPara xmlns:m="http://schemas.openxmlformats.org/officeDocument/2006/math">
                    <m:oMathParaPr>
                      <m:jc m:val="left"/>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Biểu thức thỏa dạng chuẩn 1: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 KL</a:t>
                </a:r>
                <a:r>
                  <a:rPr lang="vi-VN" sz="3600" b="0" spc="-5" baseline="-25000">
                    <a:ea typeface="Cambria Math" panose="02040503050406030204" pitchFamily="18" charset="0"/>
                  </a:rPr>
                  <a:t>m</a:t>
                </a:r>
                <a:r>
                  <a:rPr lang="en-US" sz="3600" b="0" spc="-5" baseline="-25000">
                    <a:ea typeface="Cambria Math" panose="02040503050406030204" pitchFamily="18" charset="0"/>
                  </a:rPr>
                  <a:t>  </a:t>
                </a:r>
                <a:r>
                  <a:rPr lang="en-US" sz="3600" b="0" spc="-5">
                    <a:ea typeface="Cambria Math" panose="02040503050406030204" pitchFamily="18" charset="0"/>
                  </a:rPr>
                  <a:t>nên có thể tách thành 2 dòng.</a:t>
                </a:r>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r="-1575" b="-2634"/>
                </a:stretch>
              </a:blipFill>
            </p:spPr>
            <p:txBody>
              <a:bodyPr/>
              <a:lstStyle/>
              <a:p>
                <a:r>
                  <a:rPr lang="en-US">
                    <a:noFill/>
                  </a:rPr>
                  <a:t> </a:t>
                </a:r>
              </a:p>
            </p:txBody>
          </p:sp>
        </mc:Fallback>
      </mc:AlternateContent>
    </p:spTree>
    <p:extLst>
      <p:ext uri="{BB962C8B-B14F-4D97-AF65-F5344CB8AC3E}">
        <p14:creationId xmlns:p14="http://schemas.microsoft.com/office/powerpoint/2010/main" val="1103780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1040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được tách thành 2 dòng</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(bt.3)</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(bt.4)</a:t>
                </a:r>
              </a:p>
              <a:p>
                <a:pPr marL="12065" marR="5080" algn="just">
                  <a:lnSpc>
                    <a:spcPct val="130000"/>
                  </a:lnSpc>
                </a:pPr>
                <a:r>
                  <a:rPr lang="en-US" sz="3600" spc="-5">
                    <a:ea typeface="Cambria Math" panose="02040503050406030204" pitchFamily="18" charset="0"/>
                  </a:rPr>
                  <a:t>Xét biểu thức bt.3:</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thực hiện  Bước 2</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highlight>
                              <a:srgbClr val="FFFF00"/>
                            </a:highlight>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b="0" i="1" spc="-5" smtClean="0">
                        <a:highlight>
                          <a:srgbClr val="FFFF00"/>
                        </a:highlight>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12065" marR="5080" algn="just">
                  <a:lnSpc>
                    <a:spcPct val="130000"/>
                  </a:lnSpc>
                </a:pPr>
                <a:r>
                  <a:rPr lang="en-US" sz="3600" spc="-5">
                    <a:ea typeface="Cambria Math" panose="02040503050406030204" pitchFamily="18" charset="0"/>
                  </a:rPr>
                  <a:t>Xét biểu thức bt.4:</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highlight>
                              <a:srgbClr val="FFFF00"/>
                            </a:highlight>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highlight>
                          <a:srgbClr val="FFFF00"/>
                        </a:highlight>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10409"/>
              </a:xfrm>
              <a:prstGeom prst="rect">
                <a:avLst/>
              </a:prstGeom>
              <a:blipFill>
                <a:blip r:embed="rId3"/>
                <a:stretch>
                  <a:fillRect l="-1575" t="-427" b="-3949"/>
                </a:stretch>
              </a:blipFill>
            </p:spPr>
            <p:txBody>
              <a:bodyPr/>
              <a:lstStyle/>
              <a:p>
                <a:r>
                  <a:rPr lang="en-US">
                    <a:noFill/>
                  </a:rPr>
                  <a:t> </a:t>
                </a:r>
              </a:p>
            </p:txBody>
          </p:sp>
        </mc:Fallback>
      </mc:AlternateContent>
    </p:spTree>
    <p:extLst>
      <p:ext uri="{BB962C8B-B14F-4D97-AF65-F5344CB8AC3E}">
        <p14:creationId xmlns:p14="http://schemas.microsoft.com/office/powerpoint/2010/main" val="2074290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934993"/>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r>
                      <a:rPr lang="en-US" sz="3600" i="1" spc="-5">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CMR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a:t>
                </a:r>
              </a:p>
              <a:p>
                <a:pPr marL="12065" marR="5080" algn="just">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r>
                  <a:rPr lang="en-US" sz="3600" spc="-5">
                    <a:ea typeface="Cambria Math" panose="02040503050406030204" pitchFamily="18" charset="0"/>
                  </a:rPr>
                  <a:t>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(Logic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gn="just">
                  <a:lnSpc>
                    <a:spcPct val="130000"/>
                  </a:lnSpc>
                </a:pP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gn="just">
                  <a:lnSpc>
                    <a:spcPct val="130000"/>
                  </a:lnSpc>
                </a:pP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(Logic 1)</a:t>
                </a:r>
              </a:p>
              <a:p>
                <a:pPr marL="12065" marR="5080" algn="just">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3.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 </a:t>
                </a:r>
                <a:r>
                  <a:rPr lang="en-US" sz="3600" b="0" spc="-5">
                    <a:ea typeface="Cambria Math" panose="02040503050406030204" pitchFamily="18" charset="0"/>
                  </a:rPr>
                  <a:t>thành dấu ,</a:t>
                </a: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Chuyển vế từ KL </a:t>
                </a:r>
                <a:r>
                  <a:rPr lang="en-US" sz="3600" spc="-5">
                    <a:ea typeface="Cambria Math" panose="02040503050406030204" pitchFamily="18" charset="0"/>
                    <a:sym typeface="Symbol" panose="05050102010706020507" pitchFamily="18" charset="2"/>
                  </a:rPr>
                  <a:t> GT nếu trong biểu thức có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934993"/>
              </a:xfrm>
              <a:prstGeom prst="rect">
                <a:avLst/>
              </a:prstGeom>
              <a:blipFill>
                <a:blip r:embed="rId3"/>
                <a:stretch>
                  <a:fillRect l="-1575" t="-307"/>
                </a:stretch>
              </a:blipFill>
            </p:spPr>
            <p:txBody>
              <a:bodyPr/>
              <a:lstStyle/>
              <a:p>
                <a:r>
                  <a:rPr lang="en-US">
                    <a:noFill/>
                  </a:rPr>
                  <a:t> </a:t>
                </a:r>
              </a:p>
            </p:txBody>
          </p:sp>
        </mc:Fallback>
      </mc:AlternateContent>
    </p:spTree>
    <p:extLst>
      <p:ext uri="{BB962C8B-B14F-4D97-AF65-F5344CB8AC3E}">
        <p14:creationId xmlns:p14="http://schemas.microsoft.com/office/powerpoint/2010/main" val="3725927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730373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t>Cơ sở tri thức (Knowledge Base): </a:t>
            </a:r>
            <a:endParaRPr lang="en-US" sz="4400" spc="-5"/>
          </a:p>
          <a:p>
            <a:pPr marL="1497965" marR="5080" lvl="2" indent="-571500" algn="just">
              <a:lnSpc>
                <a:spcPct val="130000"/>
              </a:lnSpc>
              <a:buFont typeface="Wingdings" panose="05000000000000000000" pitchFamily="2" charset="2"/>
              <a:buChar char="§"/>
            </a:pPr>
            <a:r>
              <a:rPr lang="vi-VN" sz="4000" spc="-5"/>
              <a:t>là tập hợp các tri thức liên quan</a:t>
            </a:r>
            <a:r>
              <a:rPr lang="en-US" sz="4000" spc="-5"/>
              <a:t> </a:t>
            </a:r>
            <a:r>
              <a:rPr lang="vi-VN" sz="4000" spc="-5"/>
              <a:t>đến một vấn đề được sử dụng trong một hệ thống trí tuệ nhân tạo. Nó không</a:t>
            </a:r>
            <a:r>
              <a:rPr lang="en-US" sz="4000" spc="-5"/>
              <a:t> </a:t>
            </a:r>
            <a:r>
              <a:rPr lang="vi-VN" sz="4000" spc="-5"/>
              <a:t>chỉ bao gồm các sự kiện mà còn chứa các luật suy diễn và nó có thể được</a:t>
            </a:r>
            <a:r>
              <a:rPr lang="en-US" sz="4000" spc="-5"/>
              <a:t> </a:t>
            </a:r>
            <a:r>
              <a:rPr lang="vi-VN" sz="4000" spc="-5"/>
              <a:t>sắp xếp lại khi có thêm một tri thức mới làm thay đổi mối liên hệ giữa</a:t>
            </a:r>
            <a:r>
              <a:rPr lang="en-US" sz="4000" spc="-5"/>
              <a:t> </a:t>
            </a:r>
            <a:r>
              <a:rPr lang="vi-VN" sz="4000" spc="-5"/>
              <a:t>chúng. </a:t>
            </a:r>
            <a:endParaRPr lang="en-US" sz="4000" spc="-5"/>
          </a:p>
          <a:p>
            <a:pPr marL="583565" marR="5080" indent="-571500" algn="just">
              <a:lnSpc>
                <a:spcPct val="130000"/>
              </a:lnSpc>
              <a:buFont typeface="Wingdings" panose="05000000000000000000" pitchFamily="2" charset="2"/>
              <a:buChar char="§"/>
            </a:pPr>
            <a:r>
              <a:rPr lang="vi-VN" sz="4400" spc="-5"/>
              <a:t>Hệ chuyên gia (Expert </a:t>
            </a:r>
            <a:r>
              <a:rPr lang="en-US" sz="4400" spc="-5"/>
              <a:t>S</a:t>
            </a:r>
            <a:r>
              <a:rPr lang="vi-VN" sz="4400" spc="-5"/>
              <a:t>ystem)</a:t>
            </a:r>
            <a:r>
              <a:rPr lang="en-US" sz="4400" spc="-5"/>
              <a:t>:</a:t>
            </a:r>
            <a:r>
              <a:rPr lang="vi-VN" sz="4400" spc="-5"/>
              <a:t> </a:t>
            </a:r>
            <a:endParaRPr lang="en-US" sz="4400" spc="-5"/>
          </a:p>
          <a:p>
            <a:pPr marL="1497965" marR="5080" lvl="2" indent="-571500" algn="just">
              <a:lnSpc>
                <a:spcPct val="130000"/>
              </a:lnSpc>
              <a:buFont typeface="Wingdings" panose="05000000000000000000" pitchFamily="2" charset="2"/>
              <a:buChar char="§"/>
            </a:pPr>
            <a:r>
              <a:rPr lang="vi-VN" sz="4000" spc="-5"/>
              <a:t>là một hệ cơ sở tri thức (Knowledgebased</a:t>
            </a:r>
            <a:r>
              <a:rPr lang="en-US" sz="4000" spc="-5"/>
              <a:t> </a:t>
            </a:r>
            <a:r>
              <a:rPr lang="vi-VN" sz="4000" spc="-5"/>
              <a:t>system) được xây dựng từ tri thức của các chuyên gia trong một lĩnh</a:t>
            </a:r>
            <a:r>
              <a:rPr lang="en-US" sz="4000" spc="-5"/>
              <a:t> </a:t>
            </a:r>
            <a:r>
              <a:rPr lang="vi-VN" sz="4000" spc="-5"/>
              <a:t>vực nào đó.</a:t>
            </a:r>
          </a:p>
        </p:txBody>
      </p:sp>
    </p:spTree>
    <p:extLst>
      <p:ext uri="{BB962C8B-B14F-4D97-AF65-F5344CB8AC3E}">
        <p14:creationId xmlns:p14="http://schemas.microsoft.com/office/powerpoint/2010/main" val="1066058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0873"/>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thỏa dạng 1 nên có thể tách thành 2 dòng</a:t>
                </a:r>
              </a:p>
              <a:p>
                <a:pPr marL="12065" marR="5080" algn="ctr">
                  <a:lnSpc>
                    <a:spcPct val="130000"/>
                  </a:lnSpc>
                </a:pP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(bt.1)</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12065" marR="5080" algn="just">
                  <a:lnSpc>
                    <a:spcPct val="130000"/>
                  </a:lnSpc>
                </a:pPr>
                <a:r>
                  <a:rPr lang="en-US" sz="3600" spc="-5">
                    <a:ea typeface="Cambria Math" panose="02040503050406030204" pitchFamily="18" charset="0"/>
                  </a:rPr>
                  <a:t>Xét biểu thức bt.1: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12065" marR="5080" algn="just">
                  <a:lnSpc>
                    <a:spcPct val="130000"/>
                  </a:lnSpc>
                </a:pPr>
                <a:r>
                  <a:rPr lang="en-US" sz="3600" spc="-5">
                    <a:ea typeface="Cambria Math" panose="02040503050406030204" pitchFamily="18" charset="0"/>
                  </a:rPr>
                  <a:t>Bước 4. </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(bt.2)</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0873"/>
              </a:xfrm>
              <a:prstGeom prst="rect">
                <a:avLst/>
              </a:prstGeom>
              <a:blipFill>
                <a:blip r:embed="rId3"/>
                <a:stretch>
                  <a:fillRect l="-1575" t="-310" r="-1575" b="-2634"/>
                </a:stretch>
              </a:blipFill>
            </p:spPr>
            <p:txBody>
              <a:bodyPr/>
              <a:lstStyle/>
              <a:p>
                <a:r>
                  <a:rPr lang="en-US">
                    <a:noFill/>
                  </a:rPr>
                  <a:t> </a:t>
                </a:r>
              </a:p>
            </p:txBody>
          </p:sp>
        </mc:Fallback>
      </mc:AlternateContent>
    </p:spTree>
    <p:extLst>
      <p:ext uri="{BB962C8B-B14F-4D97-AF65-F5344CB8AC3E}">
        <p14:creationId xmlns:p14="http://schemas.microsoft.com/office/powerpoint/2010/main" val="4054070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478"/>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Xét bt.2: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oMath>
                </a14:m>
                <a:r>
                  <a:rPr lang="en-US" sz="3600" spc="-5">
                    <a:ea typeface="Cambria Math" panose="02040503050406030204" pitchFamily="18" charset="0"/>
                  </a:rPr>
                  <a:t> (Logic 5)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(bt.3)</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(bt.4)</a:t>
                </a:r>
              </a:p>
              <a:p>
                <a:pPr marL="12065" marR="5080" algn="just">
                  <a:lnSpc>
                    <a:spcPct val="130000"/>
                  </a:lnSpc>
                </a:pPr>
                <a:r>
                  <a:rPr lang="en-US" sz="3600" spc="-5">
                    <a:ea typeface="Cambria Math" panose="02040503050406030204" pitchFamily="18" charset="0"/>
                  </a:rPr>
                  <a:t>Xét bt.3 thoả dạng 2: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 …</a:t>
                </a:r>
                <a:r>
                  <a:rPr lang="en-US" sz="3600" b="0" spc="-5">
                    <a:ea typeface="Cambria Math" panose="02040503050406030204" pitchFamily="18" charset="0"/>
                  </a:rPr>
                  <a:t>,</a:t>
                </a:r>
                <a:r>
                  <a:rPr lang="vi-VN" sz="3600" b="0" spc="-5">
                    <a:ea typeface="Cambria Math" panose="02040503050406030204" pitchFamily="18" charset="0"/>
                  </a:rPr>
                  <a:t> KL</a:t>
                </a:r>
                <a:r>
                  <a:rPr lang="vi-VN" sz="3600" b="0" spc="-5" baseline="-25000">
                    <a:ea typeface="Cambria Math" panose="02040503050406030204" pitchFamily="18" charset="0"/>
                  </a:rPr>
                  <a:t>m</a:t>
                </a:r>
                <a:r>
                  <a:rPr lang="en-US" sz="3600" b="0" spc="-5" baseline="-25000">
                    <a:ea typeface="Cambria Math" panose="02040503050406030204" pitchFamily="18" charset="0"/>
                  </a:rPr>
                  <a:t> </a:t>
                </a:r>
                <a:r>
                  <a:rPr lang="en-US" sz="3600" b="0" spc="-5">
                    <a:ea typeface="Cambria Math" panose="02040503050406030204" pitchFamily="18" charset="0"/>
                  </a:rPr>
                  <a:t>thì thay bằng 2 dòng:</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baseline="-25000">
                    <a:ea typeface="Cambria Math" panose="02040503050406030204" pitchFamily="18" charset="0"/>
                  </a:rPr>
                  <a:t> </a:t>
                </a:r>
                <a:r>
                  <a:rPr lang="en-US" sz="3600" spc="-5">
                    <a:ea typeface="Cambria Math" panose="02040503050406030204" pitchFamily="18" charset="0"/>
                  </a:rPr>
                  <a:t>(bt.3.1): (KĐCM)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baseline="-25000">
                    <a:ea typeface="Cambria Math" panose="02040503050406030204" pitchFamily="18" charset="0"/>
                  </a:rPr>
                  <a:t> </a:t>
                </a:r>
                <a:r>
                  <a:rPr lang="en-US" sz="3600" spc="-5">
                    <a:ea typeface="Cambria Math" panose="02040503050406030204" pitchFamily="18" charset="0"/>
                  </a:rPr>
                  <a:t>(bt.3.2): (KĐCM)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478"/>
              </a:xfrm>
              <a:prstGeom prst="rect">
                <a:avLst/>
              </a:prstGeom>
              <a:blipFill>
                <a:blip r:embed="rId3"/>
                <a:stretch>
                  <a:fillRect l="-1575" t="-379" r="-1575" b="-3412"/>
                </a:stretch>
              </a:blipFill>
            </p:spPr>
            <p:txBody>
              <a:bodyPr/>
              <a:lstStyle/>
              <a:p>
                <a:r>
                  <a:rPr lang="en-US">
                    <a:noFill/>
                  </a:rPr>
                  <a:t> </a:t>
                </a:r>
              </a:p>
            </p:txBody>
          </p:sp>
        </mc:Fallback>
      </mc:AlternateContent>
    </p:spTree>
    <p:extLst>
      <p:ext uri="{BB962C8B-B14F-4D97-AF65-F5344CB8AC3E}">
        <p14:creationId xmlns:p14="http://schemas.microsoft.com/office/powerpoint/2010/main" val="2042467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3549690"/>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Xét bt.4 thoả dạng 2: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 …</a:t>
                </a:r>
                <a:r>
                  <a:rPr lang="en-US" sz="3600" b="0" spc="-5">
                    <a:ea typeface="Cambria Math" panose="02040503050406030204" pitchFamily="18" charset="0"/>
                  </a:rPr>
                  <a:t>,</a:t>
                </a:r>
                <a:r>
                  <a:rPr lang="vi-VN" sz="3600" b="0" spc="-5">
                    <a:ea typeface="Cambria Math" panose="02040503050406030204" pitchFamily="18" charset="0"/>
                  </a:rPr>
                  <a:t> KL</a:t>
                </a:r>
                <a:r>
                  <a:rPr lang="vi-VN" sz="3600" b="0" spc="-5" baseline="-25000">
                    <a:ea typeface="Cambria Math" panose="02040503050406030204" pitchFamily="18" charset="0"/>
                  </a:rPr>
                  <a:t>m</a:t>
                </a:r>
                <a:r>
                  <a:rPr lang="en-US" sz="3600" b="0" spc="-5" baseline="-25000">
                    <a:ea typeface="Cambria Math" panose="02040503050406030204" pitchFamily="18" charset="0"/>
                  </a:rPr>
                  <a:t> </a:t>
                </a:r>
                <a:r>
                  <a:rPr lang="en-US" sz="3600" b="0" spc="-5">
                    <a:ea typeface="Cambria Math" panose="02040503050406030204" pitchFamily="18" charset="0"/>
                  </a:rPr>
                  <a:t>thì thay bằng 2 dòng:</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(bt.4.1): (KĐCM)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oMath>
                </a14:m>
                <a:r>
                  <a:rPr lang="en-US" sz="3600" spc="-5" baseline="-25000">
                    <a:ea typeface="Cambria Math" panose="02040503050406030204" pitchFamily="18" charset="0"/>
                  </a:rPr>
                  <a:t> </a:t>
                </a:r>
                <a:r>
                  <a:rPr lang="en-US" sz="3600" spc="-5">
                    <a:ea typeface="Cambria Math" panose="02040503050406030204" pitchFamily="18" charset="0"/>
                  </a:rPr>
                  <a:t>(bt.4.2):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3549690"/>
              </a:xfrm>
              <a:prstGeom prst="rect">
                <a:avLst/>
              </a:prstGeom>
              <a:blipFill>
                <a:blip r:embed="rId3"/>
                <a:stretch>
                  <a:fillRect l="-1575" r="-1575" b="-7045"/>
                </a:stretch>
              </a:blipFill>
            </p:spPr>
            <p:txBody>
              <a:bodyPr/>
              <a:lstStyle/>
              <a:p>
                <a:r>
                  <a:rPr lang="en-US">
                    <a:noFill/>
                  </a:rPr>
                  <a:t> </a:t>
                </a:r>
              </a:p>
            </p:txBody>
          </p:sp>
        </mc:Fallback>
      </mc:AlternateContent>
    </p:spTree>
    <p:extLst>
      <p:ext uri="{BB962C8B-B14F-4D97-AF65-F5344CB8AC3E}">
        <p14:creationId xmlns:p14="http://schemas.microsoft.com/office/powerpoint/2010/main" val="3798884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68901"/>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CMR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68901"/>
              </a:xfrm>
              <a:prstGeom prst="rect">
                <a:avLst/>
              </a:prstGeom>
              <a:blipFill>
                <a:blip r:embed="rId3"/>
                <a:stretch>
                  <a:fillRect l="-1575" t="-3636" b="-40909"/>
                </a:stretch>
              </a:blipFill>
            </p:spPr>
            <p:txBody>
              <a:bodyPr/>
              <a:lstStyle/>
              <a:p>
                <a:r>
                  <a:rPr lang="en-US">
                    <a:noFill/>
                  </a:rPr>
                  <a:t> </a:t>
                </a:r>
              </a:p>
            </p:txBody>
          </p:sp>
        </mc:Fallback>
      </mc:AlternateContent>
    </p:spTree>
    <p:extLst>
      <p:ext uri="{BB962C8B-B14F-4D97-AF65-F5344CB8AC3E}">
        <p14:creationId xmlns:p14="http://schemas.microsoft.com/office/powerpoint/2010/main" val="19235919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0873"/>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CMR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a14:m>
                <a:r>
                  <a:rPr lang="en-US" sz="3600" spc="-5">
                    <a:ea typeface="Cambria Math" panose="02040503050406030204" pitchFamily="18" charset="0"/>
                  </a:rPr>
                  <a:t> (Logic 1)</a:t>
                </a:r>
              </a:p>
              <a:p>
                <a:pPr marL="12065" marR="5080">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a14:m>
                <a:r>
                  <a:rPr lang="en-US" sz="3600" spc="-5">
                    <a:ea typeface="Cambria Math" panose="02040503050406030204" pitchFamily="18" charset="0"/>
                  </a:rPr>
                  <a:t> (Logic 1)</a:t>
                </a:r>
              </a:p>
              <a:p>
                <a:pPr marL="12065" marR="5080">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(Logic 1)</a:t>
                </a:r>
              </a:p>
              <a:p>
                <a:pPr marL="12065" marR="5080">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nSpc>
                    <a:spcPct val="130000"/>
                  </a:lnSpc>
                </a:pPr>
                <a14:m>
                  <m:oMathPara xmlns:m="http://schemas.openxmlformats.org/officeDocument/2006/math">
                    <m:oMathParaPr>
                      <m:jc m:val="center"/>
                    </m:oMathParaPr>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Biểu thức thỏa dạng 2 nên có thể tách thành 2 dòng</a:t>
                </a:r>
              </a:p>
              <a:p>
                <a:pPr marL="12065" marR="5080" algn="ctr">
                  <a:lnSpc>
                    <a:spcPct val="130000"/>
                  </a:lnSpc>
                </a:pP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 …</a:t>
                </a:r>
                <a:r>
                  <a:rPr lang="en-US" sz="3600" spc="-5">
                    <a:ea typeface="Cambria Math" panose="02040503050406030204" pitchFamily="18" charset="0"/>
                  </a:rPr>
                  <a:t>,</a:t>
                </a:r>
                <a:r>
                  <a:rPr lang="vi-VN" sz="3600" spc="-5">
                    <a:ea typeface="Cambria Math" panose="02040503050406030204" pitchFamily="18" charset="0"/>
                  </a:rPr>
                  <a:t> KL</a:t>
                </a:r>
                <a:r>
                  <a:rPr lang="vi-VN" sz="3600" spc="-5" baseline="-25000">
                    <a:ea typeface="Cambria Math" panose="02040503050406030204" pitchFamily="18" charset="0"/>
                  </a:rPr>
                  <a:t>m</a:t>
                </a:r>
                <a:r>
                  <a:rPr lang="en-US" sz="3600" spc="-5" baseline="-25000">
                    <a:ea typeface="Cambria Math" panose="02040503050406030204" pitchFamily="18" charset="0"/>
                  </a:rPr>
                  <a:t> </a:t>
                </a:r>
              </a:p>
              <a:p>
                <a:pPr marL="926465" marR="5080" lvl="2">
                  <a:lnSpc>
                    <a:spcPct val="130000"/>
                  </a:lnSpc>
                </a:pPr>
                <a:r>
                  <a:rPr lang="en-US" sz="360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𝑠</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(bt.1)</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0873"/>
              </a:xfrm>
              <a:prstGeom prst="rect">
                <a:avLst/>
              </a:prstGeom>
              <a:blipFill>
                <a:blip r:embed="rId3"/>
                <a:stretch>
                  <a:fillRect l="-1575" t="-310" b="-2634"/>
                </a:stretch>
              </a:blipFill>
            </p:spPr>
            <p:txBody>
              <a:bodyPr/>
              <a:lstStyle/>
              <a:p>
                <a:r>
                  <a:rPr lang="en-US">
                    <a:noFill/>
                  </a:rPr>
                  <a:t> </a:t>
                </a:r>
              </a:p>
            </p:txBody>
          </p:sp>
        </mc:Fallback>
      </mc:AlternateContent>
    </p:spTree>
    <p:extLst>
      <p:ext uri="{BB962C8B-B14F-4D97-AF65-F5344CB8AC3E}">
        <p14:creationId xmlns:p14="http://schemas.microsoft.com/office/powerpoint/2010/main" val="4012210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478"/>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Bước 4. Xét biểu thức bt.1: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𝑠</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(bt.2)</a:t>
                </a:r>
              </a:p>
              <a:p>
                <a:pPr marL="12065" marR="5080">
                  <a:lnSpc>
                    <a:spcPct val="130000"/>
                  </a:lnSpc>
                </a:pPr>
                <a:r>
                  <a:rPr lang="en-US" sz="3600" spc="-5">
                    <a:ea typeface="Cambria Math" panose="02040503050406030204" pitchFamily="18" charset="0"/>
                  </a:rPr>
                  <a:t>Bước 4. Xét biểu thức bt.2: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m:rPr>
                        <m:nor/>
                      </m:rPr>
                      <a:rPr lang="en-US" sz="3600" spc="-5">
                        <a:ea typeface="Cambria Math" panose="02040503050406030204" pitchFamily="18" charset="0"/>
                      </a:rPr>
                      <m:t> </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(bt.3)</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478"/>
              </a:xfrm>
              <a:prstGeom prst="rect">
                <a:avLst/>
              </a:prstGeom>
              <a:blipFill>
                <a:blip r:embed="rId3"/>
                <a:stretch>
                  <a:fillRect l="-1575" t="-379" r="-537" b="-3412"/>
                </a:stretch>
              </a:blipFill>
            </p:spPr>
            <p:txBody>
              <a:bodyPr/>
              <a:lstStyle/>
              <a:p>
                <a:r>
                  <a:rPr lang="en-US">
                    <a:noFill/>
                  </a:rPr>
                  <a:t> </a:t>
                </a:r>
              </a:p>
            </p:txBody>
          </p:sp>
        </mc:Fallback>
      </mc:AlternateContent>
    </p:spTree>
    <p:extLst>
      <p:ext uri="{BB962C8B-B14F-4D97-AF65-F5344CB8AC3E}">
        <p14:creationId xmlns:p14="http://schemas.microsoft.com/office/powerpoint/2010/main" val="166959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2829493"/>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Bước 4. Xét biểu thức bt.3: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(bt.4)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2829493"/>
              </a:xfrm>
              <a:prstGeom prst="rect">
                <a:avLst/>
              </a:prstGeom>
              <a:blipFill>
                <a:blip r:embed="rId3"/>
                <a:stretch>
                  <a:fillRect l="-1575" t="-862" b="-9052"/>
                </a:stretch>
              </a:blipFill>
            </p:spPr>
            <p:txBody>
              <a:bodyPr/>
              <a:lstStyle/>
              <a:p>
                <a:r>
                  <a:rPr lang="en-US">
                    <a:noFill/>
                  </a:rPr>
                  <a:t> </a:t>
                </a:r>
              </a:p>
            </p:txBody>
          </p:sp>
        </mc:Fallback>
      </mc:AlternateContent>
    </p:spTree>
    <p:extLst>
      <p:ext uri="{BB962C8B-B14F-4D97-AF65-F5344CB8AC3E}">
        <p14:creationId xmlns:p14="http://schemas.microsoft.com/office/powerpoint/2010/main" val="3919091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68901"/>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Kết luận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68901"/>
              </a:xfrm>
              <a:prstGeom prst="rect">
                <a:avLst/>
              </a:prstGeom>
              <a:blipFill>
                <a:blip r:embed="rId3"/>
                <a:stretch>
                  <a:fillRect l="-1575" t="-3636" b="-40909"/>
                </a:stretch>
              </a:blipFill>
            </p:spPr>
            <p:txBody>
              <a:bodyPr/>
              <a:lstStyle/>
              <a:p>
                <a:r>
                  <a:rPr lang="en-US">
                    <a:noFill/>
                  </a:rPr>
                  <a:t> </a:t>
                </a:r>
              </a:p>
            </p:txBody>
          </p:sp>
        </mc:Fallback>
      </mc:AlternateContent>
    </p:spTree>
    <p:extLst>
      <p:ext uri="{BB962C8B-B14F-4D97-AF65-F5344CB8AC3E}">
        <p14:creationId xmlns:p14="http://schemas.microsoft.com/office/powerpoint/2010/main" val="3003493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74401"/>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Kết luận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(Logic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gn="just">
                  <a:lnSpc>
                    <a:spcPct val="130000"/>
                  </a:lnSpc>
                </a:pP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nSpc>
                    <a:spcPct val="130000"/>
                  </a:lnSpc>
                </a:pPr>
                <a14:m>
                  <m:oMathPara xmlns:m="http://schemas.openxmlformats.org/officeDocument/2006/math">
                    <m:oMathParaPr>
                      <m:jc m:val="center"/>
                    </m:oMathParaPr>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3. Thay dấu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a:t>
                </a:r>
                <a:r>
                  <a:rPr lang="en-US" sz="3600" b="0" spc="-5">
                    <a:ea typeface="Cambria Math" panose="02040503050406030204" pitchFamily="18" charset="0"/>
                  </a:rPr>
                  <a:t> bằng dấu ,</a:t>
                </a:r>
              </a:p>
              <a:p>
                <a:pPr marL="12065" marR="5080" algn="just">
                  <a:lnSpc>
                    <a:spcPct val="130000"/>
                  </a:lnSpc>
                  <a:tabLst>
                    <a:tab pos="10515600" algn="l"/>
                  </a:tabLst>
                </a:pPr>
                <a14:m>
                  <m:oMathPara xmlns:m="http://schemas.openxmlformats.org/officeDocument/2006/math">
                    <m:oMathParaPr>
                      <m:jc m:val="centerGroup"/>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74401"/>
              </a:xfrm>
              <a:prstGeom prst="rect">
                <a:avLst/>
              </a:prstGeom>
              <a:blipFill>
                <a:blip r:embed="rId3"/>
                <a:stretch>
                  <a:fillRect l="-1575" t="-422"/>
                </a:stretch>
              </a:blipFill>
            </p:spPr>
            <p:txBody>
              <a:bodyPr/>
              <a:lstStyle/>
              <a:p>
                <a:r>
                  <a:rPr lang="en-US">
                    <a:noFill/>
                  </a:rPr>
                  <a:t> </a:t>
                </a:r>
              </a:p>
            </p:txBody>
          </p:sp>
        </mc:Fallback>
      </mc:AlternateContent>
    </p:spTree>
    <p:extLst>
      <p:ext uri="{BB962C8B-B14F-4D97-AF65-F5344CB8AC3E}">
        <p14:creationId xmlns:p14="http://schemas.microsoft.com/office/powerpoint/2010/main" val="1329993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607"/>
              </a:xfrm>
              <a:prstGeom prst="rect">
                <a:avLst/>
              </a:prstGeom>
            </p:spPr>
            <p:txBody>
              <a:bodyPr vert="horz" wrap="square" lIns="0" tIns="12700" rIns="0" bIns="0" rtlCol="0">
                <a:spAutoFit/>
              </a:bodyPr>
              <a:lstStyle/>
              <a:p>
                <a:pPr marL="12065" marR="5080">
                  <a:lnSpc>
                    <a:spcPct val="130000"/>
                  </a:lnSpc>
                </a:pPr>
                <a:r>
                  <a:rPr lang="en-US" sz="3600" b="0" spc="-5">
                    <a:ea typeface="Cambria Math" panose="02040503050406030204" pitchFamily="18" charset="0"/>
                  </a:rPr>
                  <a:t>Bước 4. Biểu thức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thỏa </a:t>
                </a:r>
                <a:r>
                  <a:rPr lang="en-US" sz="3600" spc="-5">
                    <a:ea typeface="Cambria Math" panose="02040503050406030204" pitchFamily="18" charset="0"/>
                  </a:rPr>
                  <a:t>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(bt.1)</a:t>
                </a:r>
              </a:p>
              <a:p>
                <a:pPr marL="926465" marR="5080" lvl="2">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(ĐPCM) </a:t>
                </a:r>
              </a:p>
              <a:p>
                <a:pPr marL="12065" marR="5080">
                  <a:lnSpc>
                    <a:spcPct val="130000"/>
                  </a:lnSpc>
                </a:pPr>
                <a:r>
                  <a:rPr lang="en-US" sz="3600" spc="-5">
                    <a:ea typeface="Cambria Math" panose="02040503050406030204" pitchFamily="18" charset="0"/>
                  </a:rPr>
                  <a:t>Xét bt.1: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 thỏa dạng 2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 …</a:t>
                </a:r>
                <a:r>
                  <a:rPr lang="en-US" sz="3600" spc="-5">
                    <a:ea typeface="Cambria Math" panose="02040503050406030204" pitchFamily="18" charset="0"/>
                  </a:rPr>
                  <a:t>,</a:t>
                </a:r>
                <a:r>
                  <a:rPr lang="vi-VN" sz="3600" spc="-5">
                    <a:ea typeface="Cambria Math" panose="02040503050406030204" pitchFamily="18" charset="0"/>
                  </a:rPr>
                  <a:t>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b="0" spc="-5">
                    <a:ea typeface="Cambria Math" panose="02040503050406030204" pitchFamily="18" charset="0"/>
                  </a:rPr>
                  <a:t>nên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 (ĐPCM)</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 (bt.2)</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607"/>
              </a:xfrm>
              <a:prstGeom prst="rect">
                <a:avLst/>
              </a:prstGeom>
              <a:blipFill>
                <a:blip r:embed="rId3"/>
                <a:stretch>
                  <a:fillRect l="-1575" t="-379" r="-179" b="-3412"/>
                </a:stretch>
              </a:blipFill>
            </p:spPr>
            <p:txBody>
              <a:bodyPr/>
              <a:lstStyle/>
              <a:p>
                <a:r>
                  <a:rPr lang="en-US">
                    <a:noFill/>
                  </a:rPr>
                  <a:t> </a:t>
                </a:r>
              </a:p>
            </p:txBody>
          </p:sp>
        </mc:Fallback>
      </mc:AlternateContent>
    </p:spTree>
    <p:extLst>
      <p:ext uri="{BB962C8B-B14F-4D97-AF65-F5344CB8AC3E}">
        <p14:creationId xmlns:p14="http://schemas.microsoft.com/office/powerpoint/2010/main" val="1669987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802392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it-IT" sz="4400" spc="-5"/>
              <a:t>Tri thức được chia thành 5 loại:</a:t>
            </a:r>
          </a:p>
          <a:p>
            <a:pPr marL="1497965" marR="5080" lvl="2" indent="-571500" algn="just">
              <a:lnSpc>
                <a:spcPct val="130000"/>
              </a:lnSpc>
              <a:buFont typeface="Wingdings" panose="05000000000000000000" pitchFamily="2" charset="2"/>
              <a:buChar char="§"/>
            </a:pPr>
            <a:r>
              <a:rPr lang="en-US" sz="4000" spc="-5"/>
              <a:t>Tri thức thủ tục: mô tả cách thức giải quyết một vấn đề. Loại tri thức này đưa ra giải pháp để thực hiện một công việc nào đó. Các dạng tri thức thủ tục tiêu biểu thường là các luật, chiến lược, lịch trình và thủ tục.</a:t>
            </a:r>
          </a:p>
          <a:p>
            <a:pPr marL="1497965" marR="5080" lvl="2" indent="-571500" algn="just">
              <a:lnSpc>
                <a:spcPct val="130000"/>
              </a:lnSpc>
              <a:buFont typeface="Wingdings" panose="05000000000000000000" pitchFamily="2" charset="2"/>
              <a:buChar char="§"/>
            </a:pPr>
            <a:r>
              <a:rPr lang="en-US" sz="4000" spc="-5"/>
              <a:t>Tri thức khai báo: cho biết một vấn đề được thấy như thế nào. Loại tri thức này bao gồm các phát biểu đơn giản, dưới dạng các khẳng định logic đúng sai. Tri thức khai báo cũng có thể là một danh sách các khẳng định nhằm mô tả đầy đủ hơn về đối tượng hay một khải niệm nào đó.</a:t>
            </a:r>
            <a:endParaRPr lang="vi-VN" sz="4000" spc="-5"/>
          </a:p>
        </p:txBody>
      </p:sp>
    </p:spTree>
    <p:extLst>
      <p:ext uri="{BB962C8B-B14F-4D97-AF65-F5344CB8AC3E}">
        <p14:creationId xmlns:p14="http://schemas.microsoft.com/office/powerpoint/2010/main" val="41143712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10281"/>
              </a:xfrm>
              <a:prstGeom prst="rect">
                <a:avLst/>
              </a:prstGeom>
            </p:spPr>
            <p:txBody>
              <a:bodyPr vert="horz" wrap="square" lIns="0" tIns="12700" rIns="0" bIns="0" rtlCol="0">
                <a:spAutoFit/>
              </a:bodyPr>
              <a:lstStyle/>
              <a:p>
                <a:pPr marL="12065" marR="5080">
                  <a:lnSpc>
                    <a:spcPct val="130000"/>
                  </a:lnSpc>
                </a:pPr>
                <a:r>
                  <a:rPr lang="en-US" sz="3600" b="0" spc="-5">
                    <a:ea typeface="Cambria Math" panose="02040503050406030204" pitchFamily="18" charset="0"/>
                  </a:rPr>
                  <a:t>Bước 4. Biểu thức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 (bt.3)</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 (ĐPCM) </a:t>
                </a:r>
              </a:p>
              <a:p>
                <a:pPr marL="12065" marR="5080">
                  <a:lnSpc>
                    <a:spcPct val="130000"/>
                  </a:lnSpc>
                </a:pPr>
                <a:r>
                  <a:rPr lang="en-US" sz="3600" spc="-5">
                    <a:ea typeface="Cambria Math" panose="02040503050406030204" pitchFamily="18" charset="0"/>
                  </a:rPr>
                  <a:t>Xét bt.3: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b="0" spc="-5">
                    <a:ea typeface="Cambria Math" panose="02040503050406030204" pitchFamily="18" charset="0"/>
                  </a:rPr>
                  <a:t>nên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(ĐPCM)</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(ĐPCM)</a:t>
                </a:r>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10281"/>
              </a:xfrm>
              <a:prstGeom prst="rect">
                <a:avLst/>
              </a:prstGeom>
              <a:blipFill>
                <a:blip r:embed="rId3"/>
                <a:stretch>
                  <a:fillRect l="-1575" t="-427" r="-1897" b="-3949"/>
                </a:stretch>
              </a:blipFill>
            </p:spPr>
            <p:txBody>
              <a:bodyPr/>
              <a:lstStyle/>
              <a:p>
                <a:r>
                  <a:rPr lang="en-US">
                    <a:noFill/>
                  </a:rPr>
                  <a:t> </a:t>
                </a:r>
              </a:p>
            </p:txBody>
          </p:sp>
        </mc:Fallback>
      </mc:AlternateContent>
    </p:spTree>
    <p:extLst>
      <p:ext uri="{BB962C8B-B14F-4D97-AF65-F5344CB8AC3E}">
        <p14:creationId xmlns:p14="http://schemas.microsoft.com/office/powerpoint/2010/main" val="3856729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68901"/>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Kết luận </a:t>
                </a:r>
                <a14:m>
                  <m:oMath xmlns:m="http://schemas.openxmlformats.org/officeDocument/2006/math">
                    <m:r>
                      <a:rPr lang="en-US" sz="3600" spc="-5">
                        <a:latin typeface="Cambria Math" panose="02040503050406030204" pitchFamily="18" charset="0"/>
                        <a:ea typeface="Cambria Math" panose="02040503050406030204" pitchFamily="18" charset="0"/>
                      </a:rPr>
                      <m:t>{</m:t>
                    </m:r>
                    <m:r>
                      <m:rPr>
                        <m:sty m:val="p"/>
                      </m:rPr>
                      <a:rPr lang="en-US" sz="3600" b="0" i="0" spc="-5" smtClean="0">
                        <a:latin typeface="Cambria Math" panose="02040503050406030204" pitchFamily="18" charset="0"/>
                        <a:ea typeface="Cambria Math" panose="02040503050406030204" pitchFamily="18" charset="0"/>
                      </a:rPr>
                      <m:t>a</m:t>
                    </m:r>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68901"/>
              </a:xfrm>
              <a:prstGeom prst="rect">
                <a:avLst/>
              </a:prstGeom>
              <a:blipFill>
                <a:blip r:embed="rId3"/>
                <a:stretch>
                  <a:fillRect l="-1575" t="-3636" b="-40909"/>
                </a:stretch>
              </a:blipFill>
            </p:spPr>
            <p:txBody>
              <a:bodyPr/>
              <a:lstStyle/>
              <a:p>
                <a:r>
                  <a:rPr lang="en-US">
                    <a:noFill/>
                  </a:rPr>
                  <a:t> </a:t>
                </a:r>
              </a:p>
            </p:txBody>
          </p:sp>
        </mc:Fallback>
      </mc:AlternateContent>
    </p:spTree>
    <p:extLst>
      <p:ext uri="{BB962C8B-B14F-4D97-AF65-F5344CB8AC3E}">
        <p14:creationId xmlns:p14="http://schemas.microsoft.com/office/powerpoint/2010/main" val="32481101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94598"/>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Kết luận </a:t>
                </a:r>
                <a14:m>
                  <m:oMath xmlns:m="http://schemas.openxmlformats.org/officeDocument/2006/math">
                    <m:r>
                      <a:rPr lang="en-US" sz="3600" spc="-5">
                        <a:latin typeface="Cambria Math" panose="02040503050406030204" pitchFamily="18" charset="0"/>
                        <a:ea typeface="Cambria Math" panose="02040503050406030204" pitchFamily="18" charset="0"/>
                      </a:rPr>
                      <m:t>{</m:t>
                    </m:r>
                    <m:r>
                      <m:rPr>
                        <m:sty m:val="p"/>
                      </m:rPr>
                      <a:rPr lang="en-US" sz="3600" b="0" i="0" spc="-5" smtClean="0">
                        <a:latin typeface="Cambria Math" panose="02040503050406030204" pitchFamily="18" charset="0"/>
                        <a:ea typeface="Cambria Math" panose="02040503050406030204" pitchFamily="18" charset="0"/>
                      </a:rPr>
                      <m:t>a</m:t>
                    </m:r>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(Logic 1) </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a:t>
                </a:r>
              </a:p>
              <a:p>
                <a:pPr marL="12065" marR="5080">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nSpc>
                    <a:spcPct val="130000"/>
                  </a:lnSpc>
                </a:pPr>
                <a14:m>
                  <m:oMathPara xmlns:m="http://schemas.openxmlformats.org/officeDocument/2006/math">
                    <m:oMathParaPr>
                      <m:jc m:val="center"/>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b="0" i="0" spc="-5" smtClean="0">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3. Thay dấu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a:t>
                </a:r>
                <a:r>
                  <a:rPr lang="en-US" sz="3600" b="0" spc="-5">
                    <a:ea typeface="Cambria Math" panose="02040503050406030204" pitchFamily="18" charset="0"/>
                  </a:rPr>
                  <a:t> bằng dấu ,</a:t>
                </a:r>
              </a:p>
              <a:p>
                <a:pPr marL="12065" marR="5080" algn="just">
                  <a:lnSpc>
                    <a:spcPct val="130000"/>
                  </a:lnSpc>
                  <a:tabLst>
                    <a:tab pos="10515600" algn="l"/>
                  </a:tabLst>
                </a:pPr>
                <a14:m>
                  <m:oMathPara xmlns:m="http://schemas.openxmlformats.org/officeDocument/2006/math">
                    <m:oMathParaPr>
                      <m:jc m:val="centerGroup"/>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94598"/>
              </a:xfrm>
              <a:prstGeom prst="rect">
                <a:avLst/>
              </a:prstGeom>
              <a:blipFill>
                <a:blip r:embed="rId3"/>
                <a:stretch>
                  <a:fillRect l="-1575" t="-376"/>
                </a:stretch>
              </a:blipFill>
            </p:spPr>
            <p:txBody>
              <a:bodyPr/>
              <a:lstStyle/>
              <a:p>
                <a:r>
                  <a:rPr lang="en-US">
                    <a:noFill/>
                  </a:rPr>
                  <a:t> </a:t>
                </a:r>
              </a:p>
            </p:txBody>
          </p:sp>
        </mc:Fallback>
      </mc:AlternateContent>
    </p:spTree>
    <p:extLst>
      <p:ext uri="{BB962C8B-B14F-4D97-AF65-F5344CB8AC3E}">
        <p14:creationId xmlns:p14="http://schemas.microsoft.com/office/powerpoint/2010/main" val="3227026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478"/>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Xét biểu thức </a:t>
                </a: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tách thành 2 dòng</a:t>
                </a:r>
              </a:p>
              <a:p>
                <a:pPr marL="926465" marR="5080" lvl="2">
                  <a:lnSpc>
                    <a:spcPct val="130000"/>
                  </a:lnSpc>
                </a:pPr>
                <a:r>
                  <a:rPr lang="en-US" sz="360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smtClean="0">
                        <a:solidFill>
                          <a:srgbClr val="FF0000"/>
                        </a:solidFill>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(ĐPCM)</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(bt.1)</a:t>
                </a:r>
              </a:p>
              <a:p>
                <a:pPr marL="12065" marR="5080">
                  <a:lnSpc>
                    <a:spcPct val="130000"/>
                  </a:lnSpc>
                </a:pPr>
                <a:r>
                  <a:rPr lang="en-US" sz="3600" spc="-5">
                    <a:ea typeface="Cambria Math" panose="02040503050406030204" pitchFamily="18" charset="0"/>
                  </a:rPr>
                  <a:t> Xét bt.1: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 ¬</m:t>
                    </m:r>
                    <m:r>
                      <a:rPr lang="en-US" sz="360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nSpc>
                    <a:spcPct val="130000"/>
                  </a:lnSpc>
                </a:pPr>
                <a:r>
                  <a:rPr lang="en-US" sz="3600" spc="-5">
                    <a:ea typeface="Cambria Math" panose="02040503050406030204" pitchFamily="18" charset="0"/>
                  </a:rPr>
                  <a:t>Bước 4.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thỏa dạng 2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 …</a:t>
                </a:r>
                <a:r>
                  <a:rPr lang="en-US" sz="3600" spc="-5">
                    <a:ea typeface="Cambria Math" panose="02040503050406030204" pitchFamily="18" charset="0"/>
                  </a:rPr>
                  <a:t>,</a:t>
                </a:r>
                <a:r>
                  <a:rPr lang="vi-VN" sz="3600" spc="-5">
                    <a:ea typeface="Cambria Math" panose="02040503050406030204" pitchFamily="18" charset="0"/>
                  </a:rPr>
                  <a:t>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b="0" spc="-5">
                    <a:ea typeface="Cambria Math" panose="02040503050406030204" pitchFamily="18" charset="0"/>
                  </a:rPr>
                  <a:t>nên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 </m:t>
                    </m:r>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(ĐPCM)</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(bt.2)</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478"/>
              </a:xfrm>
              <a:prstGeom prst="rect">
                <a:avLst/>
              </a:prstGeom>
              <a:blipFill>
                <a:blip r:embed="rId3"/>
                <a:stretch>
                  <a:fillRect l="-1575" t="-379" b="-3412"/>
                </a:stretch>
              </a:blipFill>
            </p:spPr>
            <p:txBody>
              <a:bodyPr/>
              <a:lstStyle/>
              <a:p>
                <a:r>
                  <a:rPr lang="en-US">
                    <a:noFill/>
                  </a:rPr>
                  <a:t> </a:t>
                </a:r>
              </a:p>
            </p:txBody>
          </p:sp>
        </mc:Fallback>
      </mc:AlternateContent>
    </p:spTree>
    <p:extLst>
      <p:ext uri="{BB962C8B-B14F-4D97-AF65-F5344CB8AC3E}">
        <p14:creationId xmlns:p14="http://schemas.microsoft.com/office/powerpoint/2010/main" val="3535286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2829493"/>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Xét biểu thức bt.2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tách thành 2 dòng</a:t>
                </a:r>
              </a:p>
              <a:p>
                <a:pPr marL="926465" marR="5080" lvl="2">
                  <a:lnSpc>
                    <a:spcPct val="130000"/>
                  </a:lnSpc>
                </a:pPr>
                <a:r>
                  <a:rPr lang="en-US" sz="3600" spc="-5">
                    <a:ea typeface="Cambria Math" panose="02040503050406030204" pitchFamily="18" charset="0"/>
                  </a:rPr>
                  <a:t>Dòng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a:t>
                </a:r>
                <a:r>
                  <a:rPr lang="en-US" sz="3600" spc="-5">
                    <a:ea typeface="Cambria Math" panose="02040503050406030204" pitchFamily="18" charset="0"/>
                  </a:rPr>
                  <a:t>(</a:t>
                </a:r>
                <a:r>
                  <a:rPr lang="en-US" sz="3600" spc="-5">
                    <a:solidFill>
                      <a:srgbClr val="FF0000"/>
                    </a:solidFill>
                    <a:ea typeface="Cambria Math" panose="02040503050406030204" pitchFamily="18" charset="0"/>
                  </a:rPr>
                  <a:t>KĐCM</a:t>
                </a:r>
                <a:r>
                  <a:rPr lang="en-US" sz="3600" spc="-5">
                    <a:ea typeface="Cambria Math" panose="02040503050406030204" pitchFamily="18" charset="0"/>
                  </a:rPr>
                  <a:t>)</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solidFill>
                          <a:srgbClr val="FF0000"/>
                        </a:solidFill>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𝑐</m:t>
                    </m:r>
                    <m:r>
                      <a:rPr lang="en-US" sz="3600" i="1" spc="-5" smtClean="0">
                        <a:solidFill>
                          <a:schemeClr val="tx1"/>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(ĐPCM)</a:t>
                </a:r>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2829493"/>
              </a:xfrm>
              <a:prstGeom prst="rect">
                <a:avLst/>
              </a:prstGeom>
              <a:blipFill>
                <a:blip r:embed="rId3"/>
                <a:stretch>
                  <a:fillRect l="-1575" t="-1509" b="-9052"/>
                </a:stretch>
              </a:blipFill>
            </p:spPr>
            <p:txBody>
              <a:bodyPr/>
              <a:lstStyle/>
              <a:p>
                <a:r>
                  <a:rPr lang="en-US">
                    <a:noFill/>
                  </a:rPr>
                  <a:t> </a:t>
                </a:r>
              </a:p>
            </p:txBody>
          </p:sp>
        </mc:Fallback>
      </mc:AlternateContent>
    </p:spTree>
    <p:extLst>
      <p:ext uri="{BB962C8B-B14F-4D97-AF65-F5344CB8AC3E}">
        <p14:creationId xmlns:p14="http://schemas.microsoft.com/office/powerpoint/2010/main" val="1359978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vi-VN" sz="3600" b="0" spc="-5">
                    <a:ea typeface="Cambria Math" panose="02040503050406030204" pitchFamily="18" charset="0"/>
                  </a:rPr>
                  <a:t>Bước 1: Phát biểu lại giả thiết và kết luận của vấn đề dưới dạng</a:t>
                </a:r>
                <a:r>
                  <a:rPr lang="en-US" sz="3600" b="0" spc="-5">
                    <a:ea typeface="Cambria Math" panose="02040503050406030204" pitchFamily="18" charset="0"/>
                  </a:rPr>
                  <a:t> </a:t>
                </a:r>
                <a:r>
                  <a:rPr lang="vi-VN" sz="3600" b="0" spc="-5">
                    <a:ea typeface="Cambria Math" panose="02040503050406030204" pitchFamily="18" charset="0"/>
                  </a:rPr>
                  <a:t>chuẩn như sau:</a:t>
                </a:r>
                <a:r>
                  <a:rPr lang="en-US" sz="3600" b="0" spc="-5">
                    <a:ea typeface="Cambria Math" panose="02040503050406030204" pitchFamily="18" charset="0"/>
                  </a:rPr>
                  <a:t>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 …,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 KL</a:t>
                </a:r>
                <a:r>
                  <a:rPr lang="vi-VN" sz="3600" b="0" spc="-5" baseline="-25000">
                    <a:ea typeface="Cambria Math" panose="02040503050406030204" pitchFamily="18" charset="0"/>
                  </a:rPr>
                  <a:t>m</a:t>
                </a:r>
                <a:endParaRPr lang="en-US" sz="3600" b="0" spc="-5" baseline="-25000">
                  <a:ea typeface="Cambria Math" panose="02040503050406030204" pitchFamily="18" charset="0"/>
                </a:endParaRPr>
              </a:p>
              <a:p>
                <a:pPr marL="926465" marR="5080" lvl="2" algn="just">
                  <a:lnSpc>
                    <a:spcPct val="130000"/>
                  </a:lnSpc>
                </a:pPr>
                <a:r>
                  <a:rPr lang="vi-VN" sz="3600" b="0" spc="-5">
                    <a:ea typeface="Cambria Math" panose="02040503050406030204" pitchFamily="18" charset="0"/>
                  </a:rPr>
                  <a:t>Trong đó các GT</a:t>
                </a:r>
                <a:r>
                  <a:rPr lang="vi-VN" sz="3600" b="0" spc="-5" baseline="-25000">
                    <a:ea typeface="Cambria Math" panose="02040503050406030204" pitchFamily="18" charset="0"/>
                  </a:rPr>
                  <a:t>i</a:t>
                </a:r>
                <a:r>
                  <a:rPr lang="vi-VN" sz="3600" b="0" spc="-5">
                    <a:ea typeface="Cambria Math" panose="02040503050406030204" pitchFamily="18" charset="0"/>
                  </a:rPr>
                  <a:t> và KL</a:t>
                </a:r>
                <a:r>
                  <a:rPr lang="vi-VN" sz="3600" b="0" spc="-5" baseline="-25000">
                    <a:ea typeface="Cambria Math" panose="02040503050406030204" pitchFamily="18" charset="0"/>
                  </a:rPr>
                  <a:t>j</a:t>
                </a:r>
                <a:r>
                  <a:rPr lang="vi-VN" sz="3600" b="0" spc="-5">
                    <a:ea typeface="Cambria Math" panose="02040503050406030204" pitchFamily="18" charset="0"/>
                  </a:rPr>
                  <a:t> được xây dựng từ các biến mệnh đề và</a:t>
                </a:r>
                <a:r>
                  <a:rPr lang="en-US" sz="3600" b="0" spc="-5">
                    <a:ea typeface="Cambria Math" panose="02040503050406030204" pitchFamily="18" charset="0"/>
                  </a:rPr>
                  <a:t> </a:t>
                </a:r>
                <a:r>
                  <a:rPr lang="vi-VN" sz="3600" b="0" spc="-5">
                    <a:ea typeface="Cambria Math" panose="02040503050406030204" pitchFamily="18" charset="0"/>
                  </a:rPr>
                  <a:t>các phép toán</a:t>
                </a:r>
                <a:r>
                  <a:rPr lang="en-US" sz="3600" b="0" spc="-5">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endParaRPr lang="en-US" sz="3600" b="0" spc="-5">
                  <a:ea typeface="Cambria Math" panose="02040503050406030204" pitchFamily="18" charset="0"/>
                </a:endParaRPr>
              </a:p>
              <a:p>
                <a:pPr marL="12065" marR="5080" algn="just">
                  <a:lnSpc>
                    <a:spcPct val="130000"/>
                  </a:lnSpc>
                </a:pPr>
                <a:r>
                  <a:rPr lang="vi-VN" sz="3600" b="0" spc="-5">
                    <a:ea typeface="Cambria Math" panose="02040503050406030204" pitchFamily="18" charset="0"/>
                  </a:rPr>
                  <a:t>Bước 2: </a:t>
                </a:r>
                <a:r>
                  <a:rPr lang="en-US" sz="3600" spc="-5">
                    <a:ea typeface="Cambria Math" panose="02040503050406030204" pitchFamily="18" charset="0"/>
                  </a:rPr>
                  <a:t>Biến đổi dòng trên thành danh sách các mệnh đề</a:t>
                </a:r>
                <a:r>
                  <a:rPr lang="vi-VN" sz="3600" b="0" spc="-5">
                    <a:ea typeface="Cambria Math" panose="02040503050406030204" pitchFamily="18" charset="0"/>
                  </a:rPr>
                  <a:t>.</a:t>
                </a:r>
                <a:endParaRPr lang="en-US" sz="3600" b="0" spc="-5">
                  <a:ea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r>
                        <m:rPr>
                          <m:nor/>
                        </m:rPr>
                        <a:rPr lang="vi-VN" sz="3600" spc="-5">
                          <a:ea typeface="Cambria Math" panose="02040503050406030204" pitchFamily="18" charset="0"/>
                        </a:rPr>
                        <m:t>GT</m:t>
                      </m:r>
                      <m:r>
                        <m:rPr>
                          <m:nor/>
                        </m:rPr>
                        <a:rPr lang="vi-VN" sz="3600" spc="-5" baseline="-25000">
                          <a:ea typeface="Cambria Math" panose="02040503050406030204" pitchFamily="18" charset="0"/>
                        </a:rPr>
                        <m:t>1</m:t>
                      </m:r>
                      <m:r>
                        <m:rPr>
                          <m:nor/>
                        </m:rPr>
                        <a:rPr lang="vi-VN" sz="3600" spc="-5">
                          <a:ea typeface="Cambria Math" panose="02040503050406030204" pitchFamily="18" charset="0"/>
                        </a:rPr>
                        <m:t>, </m:t>
                      </m:r>
                      <m:r>
                        <m:rPr>
                          <m:nor/>
                        </m:rPr>
                        <a:rPr lang="vi-VN" sz="3600" spc="-5">
                          <a:ea typeface="Cambria Math" panose="02040503050406030204" pitchFamily="18" charset="0"/>
                        </a:rPr>
                        <m:t>GT</m:t>
                      </m:r>
                      <m:r>
                        <m:rPr>
                          <m:nor/>
                        </m:rPr>
                        <a:rPr lang="vi-VN" sz="3600" spc="-5" baseline="-25000">
                          <a:ea typeface="Cambria Math" panose="02040503050406030204" pitchFamily="18" charset="0"/>
                        </a:rPr>
                        <m:t>2</m:t>
                      </m:r>
                      <m:r>
                        <m:rPr>
                          <m:nor/>
                        </m:rPr>
                        <a:rPr lang="vi-VN" sz="3600" spc="-5">
                          <a:ea typeface="Cambria Math" panose="02040503050406030204" pitchFamily="18" charset="0"/>
                        </a:rPr>
                        <m:t>, …, </m:t>
                      </m:r>
                      <m:r>
                        <m:rPr>
                          <m:nor/>
                        </m:rPr>
                        <a:rPr lang="vi-VN" sz="3600" spc="-5">
                          <a:ea typeface="Cambria Math" panose="02040503050406030204" pitchFamily="18" charset="0"/>
                        </a:rPr>
                        <m:t>GTn</m:t>
                      </m:r>
                      <m:r>
                        <m:rPr>
                          <m:nor/>
                        </m:rPr>
                        <a:rPr lang="vi-VN" sz="3600" spc="-5">
                          <a:ea typeface="Cambria Math" panose="02040503050406030204" pitchFamily="18" charset="0"/>
                        </a:rPr>
                        <m:t> </m:t>
                      </m:r>
                      <m:r>
                        <m:rPr>
                          <m:nor/>
                        </m:rPr>
                        <a:rPr lang="en-US" sz="3600" b="0" i="0" spc="-5" smtClean="0">
                          <a:ea typeface="Cambria Math" panose="02040503050406030204" pitchFamily="18" charset="0"/>
                        </a:rPr>
                        <m:t>,</m:t>
                      </m:r>
                      <m:r>
                        <m:rPr>
                          <m:nor/>
                        </m:rPr>
                        <a:rPr lang="vi-VN" sz="3600" spc="-5">
                          <a:ea typeface="Cambria Math" panose="02040503050406030204" pitchFamily="18" charset="0"/>
                        </a:rPr>
                        <m:t> </m:t>
                      </m:r>
                      <m:r>
                        <a:rPr lang="vi-VN" sz="3600" i="1" spc="-5" smtClean="0">
                          <a:latin typeface="Cambria Math" panose="02040503050406030204" pitchFamily="18" charset="0"/>
                          <a:ea typeface="Cambria Math" panose="02040503050406030204" pitchFamily="18" charset="0"/>
                        </a:rPr>
                        <m:t>¬</m:t>
                      </m:r>
                      <m:r>
                        <m:rPr>
                          <m:nor/>
                        </m:rPr>
                        <a:rPr lang="vi-VN" sz="3600" spc="-5">
                          <a:ea typeface="Cambria Math" panose="02040503050406030204" pitchFamily="18" charset="0"/>
                        </a:rPr>
                        <m:t>KL</m:t>
                      </m:r>
                      <m:r>
                        <m:rPr>
                          <m:nor/>
                        </m:rPr>
                        <a:rPr lang="vi-VN" sz="3600" spc="-5" baseline="-25000">
                          <a:ea typeface="Cambria Math" panose="02040503050406030204" pitchFamily="18" charset="0"/>
                        </a:rPr>
                        <m:t>1</m:t>
                      </m:r>
                      <m:r>
                        <m:rPr>
                          <m:nor/>
                        </m:rPr>
                        <a:rPr lang="vi-VN" sz="3600" spc="-5">
                          <a:ea typeface="Cambria Math" panose="02040503050406030204" pitchFamily="18" charset="0"/>
                        </a:rPr>
                        <m:t>, </m:t>
                      </m:r>
                      <m:r>
                        <a:rPr lang="vi-VN" sz="3600" i="1" spc="-5" smtClean="0">
                          <a:latin typeface="Cambria Math" panose="02040503050406030204" pitchFamily="18" charset="0"/>
                          <a:ea typeface="Cambria Math" panose="02040503050406030204" pitchFamily="18" charset="0"/>
                        </a:rPr>
                        <m:t>¬</m:t>
                      </m:r>
                      <m:r>
                        <m:rPr>
                          <m:nor/>
                        </m:rPr>
                        <a:rPr lang="vi-VN" sz="3600" spc="-5">
                          <a:ea typeface="Cambria Math" panose="02040503050406030204" pitchFamily="18" charset="0"/>
                        </a:rPr>
                        <m:t>KL</m:t>
                      </m:r>
                      <m:r>
                        <m:rPr>
                          <m:nor/>
                        </m:rPr>
                        <a:rPr lang="vi-VN" sz="3600" spc="-5" baseline="-25000">
                          <a:ea typeface="Cambria Math" panose="02040503050406030204" pitchFamily="18" charset="0"/>
                        </a:rPr>
                        <m:t>2</m:t>
                      </m:r>
                      <m:r>
                        <m:rPr>
                          <m:nor/>
                        </m:rPr>
                        <a:rPr lang="vi-VN" sz="3600" spc="-5">
                          <a:ea typeface="Cambria Math" panose="02040503050406030204" pitchFamily="18" charset="0"/>
                        </a:rPr>
                        <m:t>, … </m:t>
                      </m:r>
                      <m:r>
                        <a:rPr lang="vi-VN" sz="3600" i="1" spc="-5" smtClean="0">
                          <a:latin typeface="Cambria Math" panose="02040503050406030204" pitchFamily="18" charset="0"/>
                          <a:ea typeface="Cambria Math" panose="02040503050406030204" pitchFamily="18" charset="0"/>
                        </a:rPr>
                        <m:t>¬</m:t>
                      </m:r>
                      <m:r>
                        <m:rPr>
                          <m:nor/>
                        </m:rPr>
                        <a:rPr lang="vi-VN" sz="3600" spc="-5">
                          <a:ea typeface="Cambria Math" panose="02040503050406030204" pitchFamily="18" charset="0"/>
                        </a:rPr>
                        <m:t>KL</m:t>
                      </m:r>
                      <m:r>
                        <m:rPr>
                          <m:nor/>
                        </m:rPr>
                        <a:rPr lang="vi-VN" sz="3600" spc="-5" baseline="-25000">
                          <a:ea typeface="Cambria Math" panose="02040503050406030204" pitchFamily="18" charset="0"/>
                        </a:rPr>
                        <m:t>m</m:t>
                      </m:r>
                    </m:oMath>
                  </m:oMathPara>
                </a14:m>
                <a:endParaRPr lang="en-US" sz="3600" spc="-5">
                  <a:ea typeface="Cambria Math" panose="02040503050406030204" pitchFamily="18" charset="0"/>
                </a:endParaRPr>
              </a:p>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3: Nếu trong danh sách các mệnh đề ở Bước 2 có các mệnh đề đối ngẫu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thì vấn đề đã được giải quyết và chuyển sang Bước 4.</a:t>
                </a:r>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Xây dựng mệnh đề mới bằng cách tuyển một cặp mệnh đề từ danh sách mệnh đề ở Bước 2, Nếu mệnh đề mới các các biến mệnh đề đối ngẫu thì các biến mệnh đề đó được loại bỏ.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r="-1575" b="-2634"/>
                </a:stretch>
              </a:blipFill>
            </p:spPr>
            <p:txBody>
              <a:bodyPr/>
              <a:lstStyle/>
              <a:p>
                <a:r>
                  <a:rPr lang="en-US">
                    <a:noFill/>
                  </a:rPr>
                  <a:t> </a:t>
                </a:r>
              </a:p>
            </p:txBody>
          </p:sp>
        </mc:Fallback>
      </mc:AlternateContent>
    </p:spTree>
    <p:extLst>
      <p:ext uri="{BB962C8B-B14F-4D97-AF65-F5344CB8AC3E}">
        <p14:creationId xmlns:p14="http://schemas.microsoft.com/office/powerpoint/2010/main" val="315578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4138"/>
              </a:xfrm>
              <a:prstGeom prst="rect">
                <a:avLst/>
              </a:prstGeom>
            </p:spPr>
            <p:txBody>
              <a:bodyPr vert="horz" wrap="square" lIns="0" tIns="12700" rIns="0" bIns="0" rtlCol="0">
                <a:spAutoFit/>
              </a:bodyPr>
              <a:lstStyle/>
              <a:p>
                <a:pPr marL="12065" marR="5080" algn="just">
                  <a:lnSpc>
                    <a:spcPct val="130000"/>
                  </a:lnSpc>
                </a:pPr>
                <a:r>
                  <a:rPr lang="vi-VN" sz="3600" b="0" spc="-5">
                    <a:ea typeface="Cambria Math" panose="02040503050406030204" pitchFamily="18" charset="0"/>
                  </a:rPr>
                  <a:t>Bước </a:t>
                </a:r>
                <a:r>
                  <a:rPr lang="en-US" sz="3600" b="0" spc="-5">
                    <a:ea typeface="Cambria Math" panose="02040503050406030204" pitchFamily="18" charset="0"/>
                  </a:rPr>
                  <a:t>5: Bổ sung mệnh đề mới vào danh sách và loại bỏ 2 mệnh đề cũ vừa tạo thành mệnh đề mới ra khỏi danh sách.</a:t>
                </a:r>
              </a:p>
              <a:p>
                <a:pPr marL="12065" marR="5080" algn="just">
                  <a:lnSpc>
                    <a:spcPct val="130000"/>
                  </a:lnSpc>
                </a:pPr>
                <a:r>
                  <a:rPr lang="en-US" sz="3600" spc="-5">
                    <a:ea typeface="Cambria Math" panose="02040503050406030204" pitchFamily="18" charset="0"/>
                  </a:rPr>
                  <a:t>Bước 6: Nếu không xây dựng thêm mệnh đề mới nào  và trong danh sách có các mệnh đề không có 2 mệnh đề nào đối ngẫu nhau thì vấn đề đã phát biểu ở Bước 1 là sai.</a:t>
                </a:r>
              </a:p>
              <a:p>
                <a:pPr marL="12065" marR="5080" algn="just">
                  <a:lnSpc>
                    <a:spcPct val="130000"/>
                  </a:lnSpc>
                </a:pPr>
                <a:r>
                  <a:rPr lang="en-US" sz="3600" b="0" spc="-5">
                    <a:solidFill>
                      <a:srgbClr val="0070C0"/>
                    </a:solidFill>
                    <a:ea typeface="Cambria Math" panose="02040503050406030204" pitchFamily="18" charset="0"/>
                  </a:rPr>
                  <a:t>Một số công thức cơ bản:</a:t>
                </a:r>
              </a:p>
              <a:p>
                <a:pPr marL="755015" marR="5080" indent="-742950" algn="just">
                  <a:lnSpc>
                    <a:spcPct val="130000"/>
                  </a:lnSpc>
                  <a:buFont typeface="+mj-lt"/>
                  <a:buAutoNum type="arabicPeriod"/>
                </a:pPr>
                <a14:m>
                  <m:oMath xmlns:m="http://schemas.openxmlformats.org/officeDocument/2006/math">
                    <m:r>
                      <a:rPr lang="en-US" sz="3600" b="0" i="1" spc="-5" smtClean="0">
                        <a:solidFill>
                          <a:srgbClr val="0070C0"/>
                        </a:solidFill>
                        <a:latin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m:t>
                    </m:r>
                    <m:r>
                      <a:rPr lang="en-US" sz="3600" b="0" i="1" spc="-5" smtClean="0">
                        <a:solidFill>
                          <a:srgbClr val="0070C0"/>
                        </a:solidFill>
                        <a:latin typeface="Cambria Math" panose="02040503050406030204" pitchFamily="18" charset="0"/>
                        <a:ea typeface="Cambria Math" panose="02040503050406030204" pitchFamily="18" charset="0"/>
                      </a:rPr>
                      <m:t>𝐵</m:t>
                    </m:r>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𝐵</m:t>
                    </m:r>
                  </m:oMath>
                </a14:m>
                <a:endParaRPr lang="en-US" sz="3600" b="0" i="1" spc="-5">
                  <a:solidFill>
                    <a:srgbClr val="0070C0"/>
                  </a:solidFill>
                  <a:latin typeface="Cambria Math" panose="02040503050406030204" pitchFamily="18" charset="0"/>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600" b="0" i="1" spc="-5" smtClean="0">
                            <a:solidFill>
                              <a:srgbClr val="0070C0"/>
                            </a:solidFill>
                            <a:latin typeface="Cambria Math" panose="02040503050406030204" pitchFamily="18" charset="0"/>
                            <a:ea typeface="Cambria Math" panose="02040503050406030204" pitchFamily="18" charset="0"/>
                          </a:rPr>
                        </m:ctrlPr>
                      </m:accPr>
                      <m:e>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𝐵</m:t>
                        </m:r>
                      </m:e>
                    </m:acc>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𝐵</m:t>
                    </m:r>
                    <m:r>
                      <a:rPr lang="en-US" sz="3600" b="0" i="1" spc="-5" smtClean="0">
                        <a:solidFill>
                          <a:srgbClr val="0070C0"/>
                        </a:solidFill>
                        <a:latin typeface="Cambria Math" panose="02040503050406030204" pitchFamily="18" charset="0"/>
                        <a:ea typeface="Cambria Math" panose="02040503050406030204" pitchFamily="18" charset="0"/>
                      </a:rPr>
                      <m:t> </m:t>
                    </m:r>
                    <m:d>
                      <m:dPr>
                        <m:ctrlPr>
                          <a:rPr lang="en-US" sz="3600" b="0" i="1" spc="-5" smtClean="0">
                            <a:solidFill>
                              <a:srgbClr val="0070C0"/>
                            </a:solidFill>
                            <a:latin typeface="Cambria Math" panose="02040503050406030204" pitchFamily="18" charset="0"/>
                            <a:ea typeface="Cambria Math" panose="02040503050406030204" pitchFamily="18" charset="0"/>
                          </a:rPr>
                        </m:ctrlPr>
                      </m:dPr>
                      <m:e>
                        <m:r>
                          <a:rPr lang="en-US" sz="3600" b="0" i="1" spc="-5" smtClean="0">
                            <a:solidFill>
                              <a:srgbClr val="0070C0"/>
                            </a:solidFill>
                            <a:latin typeface="Cambria Math" panose="02040503050406030204" pitchFamily="18" charset="0"/>
                            <a:ea typeface="Cambria Math" panose="02040503050406030204" pitchFamily="18" charset="0"/>
                          </a:rPr>
                          <m:t>𝐷𝑒</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𝑀𝑜𝑟𝑔𝑎𝑛</m:t>
                        </m:r>
                      </m:e>
                    </m:d>
                  </m:oMath>
                </a14:m>
                <a:endParaRPr lang="en-US" sz="3600" b="0" spc="-5">
                  <a:solidFill>
                    <a:srgbClr val="0070C0"/>
                  </a:solidFill>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600" b="0" i="1" spc="-5" smtClean="0">
                            <a:solidFill>
                              <a:srgbClr val="0070C0"/>
                            </a:solidFill>
                            <a:latin typeface="Cambria Math" panose="02040503050406030204" pitchFamily="18" charset="0"/>
                            <a:ea typeface="Cambria Math" panose="02040503050406030204" pitchFamily="18" charset="0"/>
                          </a:rPr>
                        </m:ctrlPr>
                      </m:accPr>
                      <m:e>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𝐵</m:t>
                        </m:r>
                      </m:e>
                    </m:acc>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𝐵</m:t>
                    </m:r>
                    <m:r>
                      <a:rPr lang="en-US" sz="3600" b="0" i="1" spc="-5" smtClean="0">
                        <a:solidFill>
                          <a:srgbClr val="0070C0"/>
                        </a:solidFill>
                        <a:latin typeface="Cambria Math" panose="02040503050406030204" pitchFamily="18" charset="0"/>
                        <a:ea typeface="Cambria Math" panose="02040503050406030204" pitchFamily="18" charset="0"/>
                      </a:rPr>
                      <m:t> </m:t>
                    </m:r>
                    <m:d>
                      <m:dPr>
                        <m:ctrlPr>
                          <a:rPr lang="en-US" sz="3600" b="0" i="1" spc="-5" smtClean="0">
                            <a:solidFill>
                              <a:srgbClr val="0070C0"/>
                            </a:solidFill>
                            <a:latin typeface="Cambria Math" panose="02040503050406030204" pitchFamily="18" charset="0"/>
                            <a:ea typeface="Cambria Math" panose="02040503050406030204" pitchFamily="18" charset="0"/>
                          </a:rPr>
                        </m:ctrlPr>
                      </m:dPr>
                      <m:e>
                        <m:r>
                          <a:rPr lang="en-US" sz="3600" b="0" i="1" spc="-5" smtClean="0">
                            <a:solidFill>
                              <a:srgbClr val="0070C0"/>
                            </a:solidFill>
                            <a:latin typeface="Cambria Math" panose="02040503050406030204" pitchFamily="18" charset="0"/>
                            <a:ea typeface="Cambria Math" panose="02040503050406030204" pitchFamily="18" charset="0"/>
                          </a:rPr>
                          <m:t>𝐷𝑒</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𝑀𝑜𝑟𝑔𝑎𝑛</m:t>
                        </m:r>
                      </m:e>
                    </m:d>
                  </m:oMath>
                </a14:m>
                <a:endParaRPr lang="en-US" sz="3600" b="0" spc="-5">
                  <a:solidFill>
                    <a:srgbClr val="0070C0"/>
                  </a:solidFill>
                  <a:ea typeface="Cambria Math" panose="02040503050406030204" pitchFamily="18" charset="0"/>
                </a:endParaRPr>
              </a:p>
              <a:p>
                <a:pPr marL="12065" marR="5080" algn="just">
                  <a:lnSpc>
                    <a:spcPct val="130000"/>
                  </a:lnSpc>
                </a:pPr>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4138"/>
              </a:xfrm>
              <a:prstGeom prst="rect">
                <a:avLst/>
              </a:prstGeom>
              <a:blipFill>
                <a:blip r:embed="rId3"/>
                <a:stretch>
                  <a:fillRect l="-1575" t="-341" r="-1575"/>
                </a:stretch>
              </a:blipFill>
            </p:spPr>
            <p:txBody>
              <a:bodyPr/>
              <a:lstStyle/>
              <a:p>
                <a:r>
                  <a:rPr lang="en-US">
                    <a:noFill/>
                  </a:rPr>
                  <a:t> </a:t>
                </a:r>
              </a:p>
            </p:txBody>
          </p:sp>
        </mc:Fallback>
      </mc:AlternateContent>
    </p:spTree>
    <p:extLst>
      <p:ext uri="{BB962C8B-B14F-4D97-AF65-F5344CB8AC3E}">
        <p14:creationId xmlns:p14="http://schemas.microsoft.com/office/powerpoint/2010/main" val="3318854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0804"/>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a14:m>
                <a:r>
                  <a:rPr lang="en-US" sz="3600" b="0" spc="-5">
                    <a:ea typeface="Cambria Math" panose="02040503050406030204" pitchFamily="18" charset="0"/>
                  </a:rPr>
                  <a:t> (Logic 5, De Morgan)</a:t>
                </a: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oMath>
                </a14:m>
                <a:r>
                  <a:rPr lang="en-US" sz="3600" b="0" spc="-5">
                    <a:ea typeface="Cambria Math" panose="02040503050406030204" pitchFamily="18" charset="0"/>
                  </a:rPr>
                  <a:t>(Biến đổi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𝑟</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𝑝</m:t>
                    </m:r>
                    <m:r>
                      <a:rPr lang="en-US" sz="3600" b="0" i="1" spc="-5" smtClean="0">
                        <a:solidFill>
                          <a:schemeClr val="tx1"/>
                        </a:solidFill>
                        <a:latin typeface="Cambria Math" panose="02040503050406030204" pitchFamily="18" charset="0"/>
                        <a:ea typeface="Cambria Math" panose="02040503050406030204" pitchFamily="18" charset="0"/>
                      </a:rPr>
                      <m:t>,¬</m:t>
                    </m:r>
                    <m:r>
                      <a:rPr lang="en-US" sz="3600" b="0" i="1" spc="-5" smtClean="0">
                        <a:solidFill>
                          <a:schemeClr val="tx1"/>
                        </a:solidFill>
                        <a:latin typeface="Cambria Math" panose="02040503050406030204" pitchFamily="18" charset="0"/>
                        <a:ea typeface="Cambria Math" panose="02040503050406030204" pitchFamily="18" charset="0"/>
                      </a:rPr>
                      <m:t>𝑟</m:t>
                    </m:r>
                    <m:r>
                      <a:rPr lang="en-US" sz="3600" b="0" i="1" spc="-5" smtClean="0">
                        <a:solidFill>
                          <a:schemeClr val="tx1"/>
                        </a:solidFill>
                        <a:latin typeface="Cambria Math" panose="02040503050406030204" pitchFamily="18" charset="0"/>
                        <a:ea typeface="Cambria Math" panose="02040503050406030204" pitchFamily="18" charset="0"/>
                      </a:rPr>
                      <m:t> ≡</m:t>
                    </m:r>
                    <m:r>
                      <a:rPr lang="en-US" sz="3600" b="0" i="1" spc="-5" smtClean="0">
                        <a:solidFill>
                          <a:schemeClr val="tx1"/>
                        </a:solidFill>
                        <a:latin typeface="Cambria Math" panose="02040503050406030204" pitchFamily="18" charset="0"/>
                        <a:ea typeface="Cambria Math" panose="02040503050406030204" pitchFamily="18" charset="0"/>
                      </a:rPr>
                      <m:t>𝑟</m:t>
                    </m:r>
                    <m:r>
                      <a:rPr lang="en-US" sz="3600" b="0" i="1" spc="-5" smtClean="0">
                        <a:solidFill>
                          <a:schemeClr val="tx1"/>
                        </a:solidFill>
                        <a:latin typeface="Cambria Math" panose="02040503050406030204" pitchFamily="18" charset="0"/>
                        <a:ea typeface="Cambria Math" panose="02040503050406030204" pitchFamily="18" charset="0"/>
                      </a:rPr>
                      <m:t>,¬</m:t>
                    </m:r>
                    <m:r>
                      <a:rPr lang="en-US" sz="3600" b="0" i="1" spc="-5" smtClean="0">
                        <a:solidFill>
                          <a:schemeClr val="tx1"/>
                        </a:solidFill>
                        <a:latin typeface="Cambria Math" panose="02040503050406030204" pitchFamily="18" charset="0"/>
                        <a:ea typeface="Cambria Math" panose="02040503050406030204" pitchFamily="18" charset="0"/>
                      </a:rPr>
                      <m:t>𝑟</m:t>
                    </m:r>
                    <m:r>
                      <a:rPr lang="en-US" sz="3600" b="0" i="1" spc="-5" smtClean="0">
                        <a:solidFill>
                          <a:schemeClr val="tx1"/>
                        </a:solidFill>
                        <a:latin typeface="Cambria Math" panose="02040503050406030204" pitchFamily="18" charset="0"/>
                        <a:ea typeface="Cambria Math" panose="02040503050406030204" pitchFamily="18" charset="0"/>
                      </a:rPr>
                      <m:t> ≡0</m:t>
                    </m:r>
                  </m:oMath>
                </a14:m>
                <a:r>
                  <a:rPr lang="en-US" sz="3600" b="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0804"/>
              </a:xfrm>
              <a:prstGeom prst="rect">
                <a:avLst/>
              </a:prstGeom>
              <a:blipFill>
                <a:blip r:embed="rId3"/>
                <a:stretch>
                  <a:fillRect l="-1575" t="-341" b="-2984"/>
                </a:stretch>
              </a:blipFill>
            </p:spPr>
            <p:txBody>
              <a:bodyPr/>
              <a:lstStyle/>
              <a:p>
                <a:r>
                  <a:rPr lang="en-US">
                    <a:noFill/>
                  </a:rPr>
                  <a:t> </a:t>
                </a:r>
              </a:p>
            </p:txBody>
          </p:sp>
        </mc:Fallback>
      </mc:AlternateContent>
    </p:spTree>
    <p:extLst>
      <p:ext uri="{BB962C8B-B14F-4D97-AF65-F5344CB8AC3E}">
        <p14:creationId xmlns:p14="http://schemas.microsoft.com/office/powerpoint/2010/main" val="4273300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e>
                    </m:d>
                    <m:r>
                      <a:rPr lang="en-US" sz="3600" b="0" i="1" spc="-5" smtClean="0">
                        <a:latin typeface="Cambria Math" panose="02040503050406030204" pitchFamily="18" charset="0"/>
                        <a:ea typeface="Cambria Math" panose="02040503050406030204" pitchFamily="18" charset="0"/>
                      </a:rPr>
                      <m:t>.  </m:t>
                    </m:r>
                  </m:oMath>
                </a14:m>
                <a:r>
                  <a:rPr lang="en-US" sz="3600" b="0" spc="-5">
                    <a:ea typeface="Cambria Math" panose="02040503050406030204" pitchFamily="18" charset="0"/>
                  </a:rPr>
                  <a:t> Chứng minh </a:t>
                </a:r>
                <a14:m>
                  <m:oMath xmlns:m="http://schemas.openxmlformats.org/officeDocument/2006/math">
                    <m:d>
                      <m:dPr>
                        <m:begChr m:val="{"/>
                        <m:endChr m:val="}"/>
                        <m:ctrlPr>
                          <a:rPr lang="en-US" sz="3600" i="1" spc="-5">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𝑔</m:t>
                        </m:r>
                      </m:e>
                    </m:d>
                  </m:oMath>
                </a14:m>
                <a:r>
                  <a:rPr lang="en-US" sz="3600" b="0" spc="-5">
                    <a:ea typeface="Cambria Math" panose="02040503050406030204" pitchFamily="18" charset="0"/>
                  </a:rPr>
                  <a:t> được dẫn nhập </a:t>
                </a:r>
              </a:p>
              <a:p>
                <a:pPr marL="12065" marR="5080" algn="just">
                  <a:lnSpc>
                    <a:spcPct val="130000"/>
                  </a:lnSpc>
                </a:pPr>
                <a:r>
                  <a:rPr lang="en-US" sz="3600" b="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𝐷𝑒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𝑀𝑜𝑟𝑔𝑎𝑛</m:t>
                          </m:r>
                        </m:e>
                      </m:d>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𝐷𝑒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𝑀𝑜𝑟𝑔𝑎𝑛</m:t>
                          </m:r>
                        </m:e>
                      </m:d>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 </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oMath>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a:stretch>
              </a:blipFill>
            </p:spPr>
            <p:txBody>
              <a:bodyPr/>
              <a:lstStyle/>
              <a:p>
                <a:r>
                  <a:rPr lang="en-US">
                    <a:noFill/>
                  </a:rPr>
                  <a:t> </a:t>
                </a:r>
              </a:p>
            </p:txBody>
          </p:sp>
        </mc:Fallback>
      </mc:AlternateContent>
    </p:spTree>
    <p:extLst>
      <p:ext uri="{BB962C8B-B14F-4D97-AF65-F5344CB8AC3E}">
        <p14:creationId xmlns:p14="http://schemas.microsoft.com/office/powerpoint/2010/main" val="2740342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3613810"/>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𝑔</m:t>
                      </m:r>
                    </m:oMath>
                  </m:oMathPara>
                </a14:m>
                <a:endParaRPr lang="en-US" sz="3600" b="0" spc="-5">
                  <a:solidFill>
                    <a:srgbClr val="FF0000"/>
                  </a:solidFill>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𝑓</m:t>
                      </m:r>
                      <m:r>
                        <a:rPr lang="en-US" sz="3600" i="1" spc="-5" smtClean="0">
                          <a:solidFill>
                            <a:srgbClr val="FF0000"/>
                          </a:solidFill>
                          <a:latin typeface="Cambria Math" panose="02040503050406030204" pitchFamily="18" charset="0"/>
                          <a:ea typeface="Cambria Math" panose="02040503050406030204" pitchFamily="18" charset="0"/>
                        </a:rPr>
                        <m:t>,¬</m:t>
                      </m:r>
                      <m:d>
                        <m:dPr>
                          <m:ctrlPr>
                            <a:rPr lang="en-US" sz="3600" b="0" i="1" spc="-5" smtClean="0">
                              <a:solidFill>
                                <a:srgbClr val="FF0000"/>
                              </a:solidFill>
                              <a:latin typeface="Cambria Math" panose="02040503050406030204" pitchFamily="18" charset="0"/>
                              <a:ea typeface="Cambria Math" panose="02040503050406030204" pitchFamily="18" charset="0"/>
                            </a:rPr>
                          </m:ctrlPr>
                        </m:dPr>
                        <m:e>
                          <m:r>
                            <a:rPr lang="en-US" sz="3600" i="1" spc="-5">
                              <a:solidFill>
                                <a:srgbClr val="FF0000"/>
                              </a:solidFill>
                              <a:latin typeface="Cambria Math" panose="02040503050406030204" pitchFamily="18" charset="0"/>
                              <a:ea typeface="Cambria Math" panose="02040503050406030204" pitchFamily="18" charset="0"/>
                            </a:rPr>
                            <m:t>𝑓</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b="0" i="0" spc="-5" smtClean="0">
                          <a:latin typeface="Cambria Math" panose="02040503050406030204" pitchFamily="18" charset="0"/>
                          <a:ea typeface="Cambria Math" panose="02040503050406030204" pitchFamily="18" charset="0"/>
                        </a:rPr>
                        <m:t>(</m:t>
                      </m:r>
                      <m:r>
                        <m:rPr>
                          <m:sty m:val="p"/>
                        </m:rPr>
                        <a:rPr lang="en-US" sz="3600" b="0" i="0" spc="-5" smtClean="0">
                          <a:latin typeface="Cambria Math" panose="02040503050406030204" pitchFamily="18" charset="0"/>
                          <a:ea typeface="Cambria Math" panose="02040503050406030204" pitchFamily="18" charset="0"/>
                        </a:rPr>
                        <m:t>De</m:t>
                      </m:r>
                      <m:r>
                        <a:rPr lang="en-US" sz="3600" b="0" i="0" spc="-5" smtClean="0">
                          <a:latin typeface="Cambria Math" panose="02040503050406030204" pitchFamily="18" charset="0"/>
                          <a:ea typeface="Cambria Math" panose="02040503050406030204" pitchFamily="18" charset="0"/>
                        </a:rPr>
                        <m:t> </m:t>
                      </m:r>
                      <m:r>
                        <m:rPr>
                          <m:sty m:val="p"/>
                        </m:rPr>
                        <a:rPr lang="en-US" sz="3600" b="0" i="0" spc="-5" smtClean="0">
                          <a:latin typeface="Cambria Math" panose="02040503050406030204" pitchFamily="18" charset="0"/>
                          <a:ea typeface="Cambria Math" panose="02040503050406030204" pitchFamily="18" charset="0"/>
                        </a:rPr>
                        <m:t>Morgan</m:t>
                      </m:r>
                      <m:r>
                        <a:rPr lang="en-US" sz="3600" b="0" i="0" spc="-5" smtClean="0">
                          <a:latin typeface="Cambria Math" panose="02040503050406030204" pitchFamily="18" charset="0"/>
                          <a:ea typeface="Cambria Math" panose="02040503050406030204" pitchFamily="18" charset="0"/>
                        </a:rPr>
                        <m:t>)</m:t>
                      </m:r>
                    </m:oMath>
                  </m:oMathPara>
                </a14:m>
                <a:endParaRPr lang="en-US" sz="3600" b="0" spc="-5">
                  <a:solidFill>
                    <a:srgbClr val="FF0000"/>
                  </a:solidFill>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oMath>
                </a14:m>
                <a:r>
                  <a:rPr lang="en-US" sz="3600" b="0" spc="-5">
                    <a:ea typeface="Cambria Math" panose="02040503050406030204" pitchFamily="18" charset="0"/>
                  </a:rPr>
                  <a:t> (KĐCM)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3613810"/>
              </a:xfrm>
              <a:prstGeom prst="rect">
                <a:avLst/>
              </a:prstGeom>
              <a:blipFill>
                <a:blip r:embed="rId3"/>
                <a:stretch>
                  <a:fillRect b="-5059"/>
                </a:stretch>
              </a:blipFill>
            </p:spPr>
            <p:txBody>
              <a:bodyPr/>
              <a:lstStyle/>
              <a:p>
                <a:r>
                  <a:rPr lang="en-US">
                    <a:noFill/>
                  </a:rPr>
                  <a:t> </a:t>
                </a:r>
              </a:p>
            </p:txBody>
          </p:sp>
        </mc:Fallback>
      </mc:AlternateContent>
    </p:spTree>
    <p:extLst>
      <p:ext uri="{BB962C8B-B14F-4D97-AF65-F5344CB8AC3E}">
        <p14:creationId xmlns:p14="http://schemas.microsoft.com/office/powerpoint/2010/main" val="482661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7943906"/>
          </a:xfrm>
          <a:prstGeom prst="rect">
            <a:avLst/>
          </a:prstGeom>
        </p:spPr>
        <p:txBody>
          <a:bodyPr vert="horz" wrap="square" lIns="0" tIns="12700" rIns="0" bIns="0" rtlCol="0">
            <a:spAutoFit/>
          </a:bodyPr>
          <a:lstStyle/>
          <a:p>
            <a:pPr marL="1497965" marR="5080" lvl="2" indent="-571500" algn="just">
              <a:lnSpc>
                <a:spcPct val="130000"/>
              </a:lnSpc>
              <a:buFont typeface="Wingdings" panose="05000000000000000000" pitchFamily="2" charset="2"/>
              <a:buChar char="§"/>
            </a:pPr>
            <a:r>
              <a:rPr lang="en-US" sz="4000" spc="-5"/>
              <a:t>Siêu tri thức: mô tả tri thức về tri thức. Loại tri thức này giúp lựa chọn các tri thức hợp nhất trong số các tri thức khi giải quyết một vấn đề. Các chuyên gia sử dụng tri thức này để hiệu chỉnh hiệu quả giải quyết vấn đề bằng cách lập luận về miền tri thức có khả năng hơn cả.</a:t>
            </a:r>
          </a:p>
          <a:p>
            <a:pPr marL="1497965" marR="5080" lvl="2" indent="-571500" algn="just">
              <a:lnSpc>
                <a:spcPct val="130000"/>
              </a:lnSpc>
              <a:buFont typeface="Wingdings" panose="05000000000000000000" pitchFamily="2" charset="2"/>
              <a:buChar char="§"/>
            </a:pPr>
            <a:r>
              <a:rPr lang="en-US" sz="4000" spc="-5"/>
              <a:t>Tri thức heuristic: mô tả các mẹo để dẫn dắt tiến trình lập luận. Tri thức heuristic không đảm bảo 100% chính xác về kết quả. Các chuyên gia thường dùng các tri thức khoa học như sự kiện, luật ... Sau đó chuyển chúng thành các tri thức heuristic để thuận tiện hơn trong giải quyết một số bài toán.</a:t>
            </a:r>
            <a:endParaRPr lang="vi-VN" sz="4000" spc="-5"/>
          </a:p>
        </p:txBody>
      </p:sp>
    </p:spTree>
    <p:extLst>
      <p:ext uri="{BB962C8B-B14F-4D97-AF65-F5344CB8AC3E}">
        <p14:creationId xmlns:p14="http://schemas.microsoft.com/office/powerpoint/2010/main" val="1695595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13697799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b="0" spc="-5">
                    <a:ea typeface="Cambria Math" panose="02040503050406030204" pitchFamily="18" charset="0"/>
                  </a:rPr>
                  <a:t>(Logic 5, De Morgan)</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oMath>
                  </m:oMathPara>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𝑟</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𝑟</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oMath>
                  </m:oMathPara>
                </a14:m>
                <a:endParaRPr lang="en-US" sz="3600" spc="-5">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𝑝</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𝑝</m:t>
                    </m:r>
                    <m:r>
                      <a:rPr lang="en-US" sz="3600" b="0" i="1" spc="-5" smtClean="0">
                        <a:solidFill>
                          <a:srgbClr val="FF0000"/>
                        </a:solidFill>
                        <a:latin typeface="Cambria Math" panose="02040503050406030204" pitchFamily="18" charset="0"/>
                        <a:ea typeface="Cambria Math" panose="02040503050406030204" pitchFamily="18" charset="0"/>
                      </a:rPr>
                      <m:t>≡0 (</m:t>
                    </m:r>
                    <m:r>
                      <a:rPr lang="en-US" sz="3600" b="0" i="1" spc="-5" smtClean="0">
                        <a:solidFill>
                          <a:srgbClr val="FF0000"/>
                        </a:solidFill>
                        <a:latin typeface="Cambria Math" panose="02040503050406030204" pitchFamily="18" charset="0"/>
                        <a:ea typeface="Cambria Math" panose="02040503050406030204" pitchFamily="18" charset="0"/>
                      </a:rPr>
                      <m:t>𝐹𝐴𝐿𝑆𝐸</m:t>
                    </m:r>
                    <m:r>
                      <a:rPr lang="en-US" sz="3600" b="0" i="1" spc="-5" smtClean="0">
                        <a:solidFill>
                          <a:srgbClr val="FF0000"/>
                        </a:solidFill>
                        <a:latin typeface="Cambria Math" panose="02040503050406030204" pitchFamily="18" charset="0"/>
                        <a:ea typeface="Cambria Math" panose="02040503050406030204" pitchFamily="18" charset="0"/>
                      </a:rPr>
                      <m:t>) </m:t>
                    </m:r>
                  </m:oMath>
                </a14:m>
                <a:r>
                  <a:rPr lang="en-US" sz="3600" b="0" spc="-5">
                    <a:ea typeface="Cambria Math" panose="02040503050406030204" pitchFamily="18" charset="0"/>
                  </a:rPr>
                  <a:t>(ĐPCM)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b="-2634"/>
                </a:stretch>
              </a:blipFill>
            </p:spPr>
            <p:txBody>
              <a:bodyPr/>
              <a:lstStyle/>
              <a:p>
                <a:r>
                  <a:rPr lang="en-US">
                    <a:noFill/>
                  </a:rPr>
                  <a:t> </a:t>
                </a:r>
              </a:p>
            </p:txBody>
          </p:sp>
        </mc:Fallback>
      </mc:AlternateContent>
    </p:spTree>
    <p:extLst>
      <p:ext uri="{BB962C8B-B14F-4D97-AF65-F5344CB8AC3E}">
        <p14:creationId xmlns:p14="http://schemas.microsoft.com/office/powerpoint/2010/main" val="3853098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𝐻</m:t>
                      </m:r>
                      <m:r>
                        <a:rPr lang="en-US" sz="3600" b="0" i="1" spc="-5" smtClean="0">
                          <a:latin typeface="Cambria Math" panose="02040503050406030204" pitchFamily="18" charset="0"/>
                          <a:ea typeface="Cambria Math" panose="02040503050406030204" pitchFamily="18" charset="0"/>
                        </a:rPr>
                        <m:t>ỏ</m:t>
                      </m:r>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721947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0675"/>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𝐻</m:t>
                      </m:r>
                      <m:r>
                        <a:rPr lang="en-US" sz="3600" b="0" i="1" spc="-5" smtClean="0">
                          <a:latin typeface="Cambria Math" panose="02040503050406030204" pitchFamily="18" charset="0"/>
                          <a:ea typeface="Cambria Math" panose="02040503050406030204" pitchFamily="18" charset="0"/>
                        </a:rPr>
                        <m:t>ỏ</m:t>
                      </m:r>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Ta có: </a:t>
                </a:r>
                <a14:m>
                  <m:oMath xmlns:m="http://schemas.openxmlformats.org/officeDocument/2006/math">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𝐷𝑒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𝑀𝑜𝑟𝑔𝑎𝑛</m:t>
                    </m:r>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𝐷𝑒</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𝑀𝑜𝑟𝑔𝑎𝑛</m:t>
                      </m:r>
                      <m:r>
                        <a:rPr lang="en-US" sz="3600" i="1" spc="-5">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𝑎</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𝑏</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ằ</m:t>
                    </m:r>
                    <m:r>
                      <a:rPr lang="en-US" sz="3600" b="0" i="1" spc="-5" smtClean="0">
                        <a:latin typeface="Cambria Math" panose="02040503050406030204" pitchFamily="18" charset="0"/>
                        <a:ea typeface="Cambria Math" panose="02040503050406030204" pitchFamily="18" charset="0"/>
                      </a:rPr>
                      <m:t>𝑛𝑔</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ấ</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𝑏</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𝑐</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oMath>
                  </m:oMathPara>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smtClean="0">
                          <a:solidFill>
                            <a:srgbClr val="FF0000"/>
                          </a:solidFill>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m:oMathPara>
                </a14:m>
                <a:endParaRPr lang="en-US" sz="3600" spc="-5">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r>
                      <a:rPr lang="en-US" sz="3600" b="0" i="1" spc="-5" smtClean="0">
                        <a:solidFill>
                          <a:srgbClr val="FF0000"/>
                        </a:solidFill>
                        <a:latin typeface="Cambria Math" panose="02040503050406030204" pitchFamily="18" charset="0"/>
                        <a:ea typeface="Cambria Math" panose="02040503050406030204" pitchFamily="18" charset="0"/>
                      </a:rPr>
                      <m:t> ≡0(</m:t>
                    </m:r>
                    <m:r>
                      <a:rPr lang="en-US" sz="3600" b="0" i="1" spc="-5" smtClean="0">
                        <a:solidFill>
                          <a:srgbClr val="FF0000"/>
                        </a:solidFill>
                        <a:latin typeface="Cambria Math" panose="02040503050406030204" pitchFamily="18" charset="0"/>
                        <a:ea typeface="Cambria Math" panose="02040503050406030204" pitchFamily="18" charset="0"/>
                      </a:rPr>
                      <m:t>𝐹𝐴𝐿𝑆𝐸</m:t>
                    </m:r>
                    <m:r>
                      <a:rPr lang="en-US" sz="3600" b="0" i="1" spc="-5" smtClean="0">
                        <a:solidFill>
                          <a:srgbClr val="FF0000"/>
                        </a:solidFill>
                        <a:latin typeface="Cambria Math" panose="02040503050406030204" pitchFamily="18" charset="0"/>
                        <a:ea typeface="Cambria Math" panose="02040503050406030204" pitchFamily="18" charset="0"/>
                      </a:rPr>
                      <m:t>) </m:t>
                    </m:r>
                  </m:oMath>
                </a14:m>
                <a:r>
                  <a:rPr lang="en-US" sz="3600" b="0" spc="-5">
                    <a:ea typeface="Cambria Math" panose="02040503050406030204" pitchFamily="18" charset="0"/>
                  </a:rPr>
                  <a:t>(ĐPCM)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0675"/>
              </a:xfrm>
              <a:prstGeom prst="rect">
                <a:avLst/>
              </a:prstGeom>
              <a:blipFill>
                <a:blip r:embed="rId3"/>
                <a:stretch>
                  <a:fillRect l="-1575" t="-341" b="-2984"/>
                </a:stretch>
              </a:blipFill>
            </p:spPr>
            <p:txBody>
              <a:bodyPr/>
              <a:lstStyle/>
              <a:p>
                <a:r>
                  <a:rPr lang="en-US">
                    <a:noFill/>
                  </a:rPr>
                  <a:t> </a:t>
                </a:r>
              </a:p>
            </p:txBody>
          </p:sp>
        </mc:Fallback>
      </mc:AlternateContent>
    </p:spTree>
    <p:extLst>
      <p:ext uri="{BB962C8B-B14F-4D97-AF65-F5344CB8AC3E}">
        <p14:creationId xmlns:p14="http://schemas.microsoft.com/office/powerpoint/2010/main" val="2826297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38994817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9459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𝑢</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oMath>
                  </m:oMathPara>
                </a14:m>
                <a:endParaRPr lang="en-US" sz="3600" spc="-5">
                  <a:ea typeface="Cambria Math" panose="02040503050406030204" pitchFamily="18" charset="0"/>
                </a:endParaRPr>
              </a:p>
              <a:p>
                <a:pPr marL="12065" marR="5080" algn="ctr">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0</m:t>
                    </m:r>
                  </m:oMath>
                </a14:m>
                <a:r>
                  <a:rPr lang="en-US" sz="3600" b="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94598"/>
              </a:xfrm>
              <a:prstGeom prst="rect">
                <a:avLst/>
              </a:prstGeom>
              <a:blipFill>
                <a:blip r:embed="rId3"/>
                <a:stretch>
                  <a:fillRect l="-1575" t="-376" b="-2441"/>
                </a:stretch>
              </a:blipFill>
            </p:spPr>
            <p:txBody>
              <a:bodyPr/>
              <a:lstStyle/>
              <a:p>
                <a:r>
                  <a:rPr lang="en-US">
                    <a:noFill/>
                  </a:rPr>
                  <a:t> </a:t>
                </a:r>
              </a:p>
            </p:txBody>
          </p:sp>
        </mc:Fallback>
      </mc:AlternateContent>
    </p:spTree>
    <p:extLst>
      <p:ext uri="{BB962C8B-B14F-4D97-AF65-F5344CB8AC3E}">
        <p14:creationId xmlns:p14="http://schemas.microsoft.com/office/powerpoint/2010/main" val="25263247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2939733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214796"/>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endParaRPr lang="en-US" sz="3600" spc="-5">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e>
                    </m:d>
                  </m:oMath>
                </a14:m>
                <a:r>
                  <a:rPr lang="en-US" sz="3600" b="0" spc="-5">
                    <a:ea typeface="Cambria Math" panose="02040503050406030204" pitchFamily="18" charset="0"/>
                  </a:rPr>
                  <a:t> (Logic 3)</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(De Morgan)</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(De Morgan)</a:t>
                </a: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214796"/>
              </a:xfrm>
              <a:prstGeom prst="rect">
                <a:avLst/>
              </a:prstGeom>
              <a:blipFill>
                <a:blip r:embed="rId3"/>
                <a:stretch>
                  <a:fillRect l="-1575" t="-338"/>
                </a:stretch>
              </a:blipFill>
            </p:spPr>
            <p:txBody>
              <a:bodyPr/>
              <a:lstStyle/>
              <a:p>
                <a:r>
                  <a:rPr lang="en-US">
                    <a:noFill/>
                  </a:rPr>
                  <a:t> </a:t>
                </a:r>
              </a:p>
            </p:txBody>
          </p:sp>
        </mc:Fallback>
      </mc:AlternateContent>
    </p:spTree>
    <p:extLst>
      <p:ext uri="{BB962C8B-B14F-4D97-AF65-F5344CB8AC3E}">
        <p14:creationId xmlns:p14="http://schemas.microsoft.com/office/powerpoint/2010/main" val="7490994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4270015"/>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m:rPr>
                          <m:nor/>
                        </m:rPr>
                        <a:rPr lang="en-US" sz="3600" spc="-5">
                          <a:solidFill>
                            <a:srgbClr val="FF0000"/>
                          </a:solidFill>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m:rPr>
                          <m:nor/>
                        </m:rPr>
                        <a:rPr lang="en-US" sz="3600" spc="-5">
                          <a:solidFill>
                            <a:srgbClr val="FF0000"/>
                          </a:solidFill>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oMath>
                  </m:oMathPara>
                </a14:m>
                <a:endParaRPr lang="en-US" sz="3600" b="0" spc="-5">
                  <a:solidFill>
                    <a:srgbClr val="FF0000"/>
                  </a:solidFill>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oMath>
                  </m:oMathPara>
                </a14:m>
                <a:endParaRPr lang="en-US" sz="3600" b="0" spc="-5">
                  <a:solidFill>
                    <a:srgbClr val="FF0000"/>
                  </a:solidFill>
                  <a:ea typeface="Cambria Math" panose="02040503050406030204" pitchFamily="18" charset="0"/>
                </a:endParaRPr>
              </a:p>
              <a:p>
                <a:pPr marL="12065" marR="5080" algn="just">
                  <a:lnSpc>
                    <a:spcPct val="130000"/>
                  </a:lnSpc>
                </a:pPr>
                <a:r>
                  <a:rPr lang="en-US" sz="3600" b="0" spc="-5">
                    <a:ea typeface="Cambria Math" panose="02040503050406030204" pitchFamily="18" charset="0"/>
                  </a:rPr>
                  <a:t>(KĐCM)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4270015"/>
              </a:xfrm>
              <a:prstGeom prst="rect">
                <a:avLst/>
              </a:prstGeom>
              <a:blipFill>
                <a:blip r:embed="rId3"/>
                <a:stretch>
                  <a:fillRect l="-1575" b="-5563"/>
                </a:stretch>
              </a:blipFill>
            </p:spPr>
            <p:txBody>
              <a:bodyPr/>
              <a:lstStyle/>
              <a:p>
                <a:r>
                  <a:rPr lang="en-US">
                    <a:noFill/>
                  </a:rPr>
                  <a:t> </a:t>
                </a:r>
              </a:p>
            </p:txBody>
          </p:sp>
        </mc:Fallback>
      </mc:AlternateContent>
    </p:spTree>
    <p:extLst>
      <p:ext uri="{BB962C8B-B14F-4D97-AF65-F5344CB8AC3E}">
        <p14:creationId xmlns:p14="http://schemas.microsoft.com/office/powerpoint/2010/main" val="925880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982291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8744125"/>
          </a:xfrm>
          <a:prstGeom prst="rect">
            <a:avLst/>
          </a:prstGeom>
        </p:spPr>
        <p:txBody>
          <a:bodyPr vert="horz" wrap="square" lIns="0" tIns="12700" rIns="0" bIns="0" rtlCol="0">
            <a:spAutoFit/>
          </a:bodyPr>
          <a:lstStyle/>
          <a:p>
            <a:pPr marL="1497965" marR="5080" lvl="2" indent="-571500" algn="just">
              <a:lnSpc>
                <a:spcPct val="130000"/>
              </a:lnSpc>
              <a:buFont typeface="Wingdings" panose="05000000000000000000" pitchFamily="2" charset="2"/>
              <a:buChar char="§"/>
            </a:pPr>
            <a:r>
              <a:rPr lang="en-US" sz="4000" spc="-5"/>
              <a:t>Tri thức có cấu trúc: mô tả tri thức theo cấu trúc. Loại tri thức này mô tả mô hình tổng quan hệ thống theo quan điểm của chuyên gia, bao gồm các khái niệm, khái niệm con, các đối tượng; diễn tả chức năng và mối liên hệ giữa các tri thức dựa theo cấu trúc xác định.</a:t>
            </a:r>
          </a:p>
          <a:p>
            <a:pPr marL="583565" marR="5080" indent="-571500" algn="just">
              <a:lnSpc>
                <a:spcPct val="130000"/>
              </a:lnSpc>
              <a:buFont typeface="Wingdings" panose="05000000000000000000" pitchFamily="2" charset="2"/>
              <a:buChar char="§"/>
            </a:pPr>
            <a:r>
              <a:rPr lang="it-IT" sz="4000" spc="-5"/>
              <a:t>Hãy phân loại các loại tri thức sau:</a:t>
            </a:r>
          </a:p>
          <a:p>
            <a:pPr marL="1497965" marR="5080" lvl="2" indent="-571500" algn="just">
              <a:lnSpc>
                <a:spcPct val="130000"/>
              </a:lnSpc>
              <a:buFont typeface="Wingdings" panose="05000000000000000000" pitchFamily="2" charset="2"/>
              <a:buChar char="§"/>
            </a:pPr>
            <a:r>
              <a:rPr lang="it-IT" sz="4000" spc="-5"/>
              <a:t>Nha Trang là thành phố đẹp</a:t>
            </a:r>
          </a:p>
          <a:p>
            <a:pPr marL="1497965" marR="5080" lvl="2" indent="-571500" algn="just">
              <a:lnSpc>
                <a:spcPct val="130000"/>
              </a:lnSpc>
              <a:buFont typeface="Wingdings" panose="05000000000000000000" pitchFamily="2" charset="2"/>
              <a:buChar char="§"/>
            </a:pPr>
            <a:r>
              <a:rPr lang="it-IT" sz="4000" spc="-5"/>
              <a:t>Thuật toán tìm kiếm theo chiều rộng, sâu</a:t>
            </a:r>
          </a:p>
          <a:p>
            <a:pPr marL="1497965" marR="5080" lvl="2" indent="-571500" algn="just">
              <a:lnSpc>
                <a:spcPct val="130000"/>
              </a:lnSpc>
              <a:buFont typeface="Wingdings" panose="05000000000000000000" pitchFamily="2" charset="2"/>
              <a:buChar char="§"/>
            </a:pPr>
            <a:r>
              <a:rPr lang="it-IT" sz="4000" spc="-5"/>
              <a:t>Thuật toán tham lam</a:t>
            </a:r>
          </a:p>
          <a:p>
            <a:pPr marL="1497965" marR="5080" lvl="2" indent="-571500" algn="just">
              <a:lnSpc>
                <a:spcPct val="130000"/>
              </a:lnSpc>
              <a:buFont typeface="Wingdings" panose="05000000000000000000" pitchFamily="2" charset="2"/>
              <a:buChar char="§"/>
            </a:pPr>
            <a:r>
              <a:rPr lang="it-IT" sz="4000" spc="-5"/>
              <a:t>Hệ thống các khái niệm trong hình học không gian</a:t>
            </a:r>
          </a:p>
          <a:p>
            <a:pPr marL="1497965" marR="5080" lvl="2" indent="-571500" algn="just">
              <a:lnSpc>
                <a:spcPct val="130000"/>
              </a:lnSpc>
              <a:buFont typeface="Wingdings" panose="05000000000000000000" pitchFamily="2" charset="2"/>
              <a:buChar char="§"/>
            </a:pPr>
            <a:r>
              <a:rPr lang="it-IT" sz="4000" spc="-5"/>
              <a:t>Tóm lược về cuốn sách «Cẩm nang lập trình»</a:t>
            </a:r>
          </a:p>
        </p:txBody>
      </p:sp>
    </p:spTree>
    <p:extLst>
      <p:ext uri="{BB962C8B-B14F-4D97-AF65-F5344CB8AC3E}">
        <p14:creationId xmlns:p14="http://schemas.microsoft.com/office/powerpoint/2010/main" val="4987248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934993"/>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(De Morgan)</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(De Morgan)</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(De Morgan)</a:t>
                </a:r>
              </a:p>
              <a:p>
                <a:pPr marL="12065" marR="5080" algn="just">
                  <a:lnSpc>
                    <a:spcPct val="130000"/>
                  </a:lnSpc>
                </a:pPr>
                <a:r>
                  <a:rPr lang="en-US" sz="3600" spc="-5">
                    <a:ea typeface="Cambria Math" panose="02040503050406030204" pitchFamily="18" charset="0"/>
                  </a:rPr>
                  <a:t>Bước 1: </a:t>
                </a:r>
                <a14:m>
                  <m:oMath xmlns:m="http://schemas.openxmlformats.org/officeDocument/2006/math">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0"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b="0" i="0" spc="-5" smtClean="0">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oMath>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934993"/>
              </a:xfrm>
              <a:prstGeom prst="rect">
                <a:avLst/>
              </a:prstGeom>
              <a:blipFill>
                <a:blip r:embed="rId3"/>
                <a:stretch>
                  <a:fillRect l="-1575" t="-307"/>
                </a:stretch>
              </a:blipFill>
            </p:spPr>
            <p:txBody>
              <a:bodyPr/>
              <a:lstStyle/>
              <a:p>
                <a:r>
                  <a:rPr lang="en-US">
                    <a:noFill/>
                  </a:rPr>
                  <a:t> </a:t>
                </a:r>
              </a:p>
            </p:txBody>
          </p:sp>
        </mc:Fallback>
      </mc:AlternateContent>
    </p:spTree>
    <p:extLst>
      <p:ext uri="{BB962C8B-B14F-4D97-AF65-F5344CB8AC3E}">
        <p14:creationId xmlns:p14="http://schemas.microsoft.com/office/powerpoint/2010/main" val="455334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2893613"/>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0</m:t>
                    </m:r>
                  </m:oMath>
                </a14:m>
                <a:r>
                  <a:rPr lang="en-US" sz="3600" b="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2893613"/>
              </a:xfrm>
              <a:prstGeom prst="rect">
                <a:avLst/>
              </a:prstGeom>
              <a:blipFill>
                <a:blip r:embed="rId3"/>
                <a:stretch>
                  <a:fillRect b="-6526"/>
                </a:stretch>
              </a:blipFill>
            </p:spPr>
            <p:txBody>
              <a:bodyPr/>
              <a:lstStyle/>
              <a:p>
                <a:r>
                  <a:rPr lang="en-US">
                    <a:noFill/>
                  </a:rPr>
                  <a:t> </a:t>
                </a:r>
              </a:p>
            </p:txBody>
          </p:sp>
        </mc:Fallback>
      </mc:AlternateContent>
    </p:spTree>
    <p:extLst>
      <p:ext uri="{BB962C8B-B14F-4D97-AF65-F5344CB8AC3E}">
        <p14:creationId xmlns:p14="http://schemas.microsoft.com/office/powerpoint/2010/main" val="3374256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32797655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937814"/>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m:rPr>
                        <m:nor/>
                      </m:rPr>
                      <a:rPr lang="en-US" sz="3600" spc="-5">
                        <a:ea typeface="Cambria Math" panose="02040503050406030204" pitchFamily="18" charset="0"/>
                      </a:rPr>
                      <m:t> (</m:t>
                    </m:r>
                    <m:r>
                      <m:rPr>
                        <m:nor/>
                      </m:rPr>
                      <a:rPr lang="en-US" sz="3600" spc="-5">
                        <a:ea typeface="Cambria Math" panose="02040503050406030204" pitchFamily="18" charset="0"/>
                      </a:rPr>
                      <m:t>Logic</m:t>
                    </m:r>
                    <m:r>
                      <m:rPr>
                        <m:nor/>
                      </m:rPr>
                      <a:rPr lang="en-US" sz="3600" spc="-5">
                        <a:ea typeface="Cambria Math" panose="02040503050406030204" pitchFamily="18" charset="0"/>
                      </a:rPr>
                      <m:t> 3)</m:t>
                    </m:r>
                  </m:oMath>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e>
                      </m:d>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𝑓</m:t>
                    </m:r>
                  </m:oMath>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𝑓</m:t>
                    </m:r>
                  </m:oMath>
                </a14:m>
                <a:r>
                  <a:rPr lang="en-US" sz="3600" b="0" spc="-5">
                    <a:ea typeface="Cambria Math" panose="02040503050406030204" pitchFamily="18" charset="0"/>
                  </a:rPr>
                  <a:t>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𝑎</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oMath>
                </a14:m>
                <a:r>
                  <a:rPr lang="en-US" sz="3600" b="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𝑏</m:t>
                    </m:r>
                  </m:oMath>
                </a14:m>
                <a:r>
                  <a:rPr lang="en-US" sz="3600" b="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oMath>
                </a14:m>
                <a:r>
                  <a:rPr lang="en-US" sz="3600" b="0" spc="-5">
                    <a:ea typeface="Cambria Math" panose="02040503050406030204" pitchFamily="18" charset="0"/>
                  </a:rPr>
                  <a:t> (KĐCM)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937814"/>
              </a:xfrm>
              <a:prstGeom prst="rect">
                <a:avLst/>
              </a:prstGeom>
              <a:blipFill>
                <a:blip r:embed="rId3"/>
                <a:stretch>
                  <a:fillRect l="-1575" t="-307" b="-1767"/>
                </a:stretch>
              </a:blipFill>
            </p:spPr>
            <p:txBody>
              <a:bodyPr/>
              <a:lstStyle/>
              <a:p>
                <a:r>
                  <a:rPr lang="en-US">
                    <a:noFill/>
                  </a:rPr>
                  <a:t> </a:t>
                </a:r>
              </a:p>
            </p:txBody>
          </p:sp>
        </mc:Fallback>
      </mc:AlternateContent>
    </p:spTree>
    <p:extLst>
      <p:ext uri="{BB962C8B-B14F-4D97-AF65-F5344CB8AC3E}">
        <p14:creationId xmlns:p14="http://schemas.microsoft.com/office/powerpoint/2010/main" val="187304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10409"/>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Câu chuẩn Horn có dạng</a:t>
                </a:r>
                <a:r>
                  <a:rPr lang="en-US" sz="3600" spc="-5">
                    <a:ea typeface="Cambria Math" panose="02040503050406030204" pitchFamily="18" charset="0"/>
                  </a:rPr>
                  <a:t>:</a:t>
                </a: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𝑄</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𝑃𝑚</m:t>
                      </m:r>
                    </m:oMath>
                  </m:oMathPara>
                </a14:m>
                <a:endParaRPr lang="en-US" sz="3600" spc="-5">
                  <a:ea typeface="Cambria Math" panose="02040503050406030204" pitchFamily="18" charset="0"/>
                </a:endParaRPr>
              </a:p>
              <a:p>
                <a:pPr marL="12065" marR="5080" algn="ctr">
                  <a:lnSpc>
                    <a:spcPct val="130000"/>
                  </a:lnSpc>
                </a:pPr>
                <a:r>
                  <a:rPr lang="en-US" sz="3600" spc="-5">
                    <a:ea typeface="Cambria Math" panose="02040503050406030204" pitchFamily="18" charset="0"/>
                  </a:rPr>
                  <a:t>Hay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𝑃𝑚</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𝑄</m:t>
                    </m:r>
                  </m:oMath>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Câu Horn còn gọi là luật nếu – thì (if-then) và viết lại dưới dạng:</a:t>
                </a:r>
              </a:p>
              <a:p>
                <a:pPr marL="12065" marR="5080" algn="ctr">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𝑁</m:t>
                      </m:r>
                      <m:r>
                        <a:rPr lang="en-US" sz="3600" b="0" i="1" spc="-5" smtClean="0">
                          <a:latin typeface="Cambria Math" panose="02040503050406030204" pitchFamily="18" charset="0"/>
                          <a:ea typeface="Cambria Math" panose="02040503050406030204" pitchFamily="18" charset="0"/>
                        </a:rPr>
                        <m:t>ế</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1 </m:t>
                      </m:r>
                      <m:r>
                        <a:rPr lang="en-US" sz="3600" b="0" i="1" spc="-5" smtClean="0">
                          <a:latin typeface="Cambria Math" panose="02040503050406030204" pitchFamily="18" charset="0"/>
                          <a:ea typeface="Cambria Math" panose="02040503050406030204" pitchFamily="18" charset="0"/>
                        </a:rPr>
                        <m:t>𝑣</m:t>
                      </m:r>
                      <m:r>
                        <a:rPr lang="en-US" sz="3600" b="0" i="1" spc="-5" smtClean="0">
                          <a:latin typeface="Cambria Math" panose="02040503050406030204" pitchFamily="18" charset="0"/>
                          <a:ea typeface="Cambria Math" panose="02040503050406030204" pitchFamily="18" charset="0"/>
                        </a:rPr>
                        <m:t>à </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2 </m:t>
                      </m:r>
                      <m:r>
                        <a:rPr lang="en-US" sz="3600" b="0" i="1" spc="-5" smtClean="0">
                          <a:latin typeface="Cambria Math" panose="02040503050406030204" pitchFamily="18" charset="0"/>
                          <a:ea typeface="Cambria Math" panose="02040503050406030204" pitchFamily="18" charset="0"/>
                        </a:rPr>
                        <m:t>𝑣</m:t>
                      </m:r>
                      <m:r>
                        <a:rPr lang="en-US" sz="3600" b="0" i="1" spc="-5" smtClean="0">
                          <a:latin typeface="Cambria Math" panose="02040503050406030204" pitchFamily="18" charset="0"/>
                          <a:ea typeface="Cambria Math" panose="02040503050406030204" pitchFamily="18" charset="0"/>
                        </a:rPr>
                        <m:t>à …</m:t>
                      </m:r>
                      <m:r>
                        <a:rPr lang="en-US" sz="3600" b="0" i="1" spc="-5" smtClean="0">
                          <a:latin typeface="Cambria Math" panose="02040503050406030204" pitchFamily="18" charset="0"/>
                          <a:ea typeface="Cambria Math" panose="02040503050406030204" pitchFamily="18" charset="0"/>
                        </a:rPr>
                        <m:t>𝑉</m:t>
                      </m:r>
                      <m:r>
                        <a:rPr lang="en-US" sz="3600" b="0" i="1" spc="-5" smtClean="0">
                          <a:latin typeface="Cambria Math" panose="02040503050406030204" pitchFamily="18" charset="0"/>
                          <a:ea typeface="Cambria Math" panose="02040503050406030204" pitchFamily="18" charset="0"/>
                        </a:rPr>
                        <m:t>à </m:t>
                      </m:r>
                      <m:r>
                        <a:rPr lang="en-US" sz="3600" b="0" i="1" spc="-5" smtClean="0">
                          <a:latin typeface="Cambria Math" panose="02040503050406030204" pitchFamily="18" charset="0"/>
                          <a:ea typeface="Cambria Math" panose="02040503050406030204" pitchFamily="18" charset="0"/>
                        </a:rPr>
                        <m:t>𝑃𝑚</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𝑡h𝑖</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𝑄</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Trong đó:</a:t>
                </a:r>
              </a:p>
              <a:p>
                <a:pPr marL="12065" marR="5080" algn="just">
                  <a:lnSpc>
                    <a:spcPct val="130000"/>
                  </a:lnSpc>
                </a:pPr>
                <a:r>
                  <a:rPr lang="en-US" sz="3600" spc="-5">
                    <a:ea typeface="Cambria Math" panose="02040503050406030204" pitchFamily="18" charset="0"/>
                  </a:rPr>
                  <a:t>P1,P2...,Pm: Các điều kiện của luật</a:t>
                </a:r>
              </a:p>
              <a:p>
                <a:pPr marL="12065" marR="5080" algn="just">
                  <a:lnSpc>
                    <a:spcPct val="130000"/>
                  </a:lnSpc>
                </a:pPr>
                <a:r>
                  <a:rPr lang="en-US" sz="3600" spc="-5">
                    <a:ea typeface="Cambria Math" panose="02040503050406030204" pitchFamily="18" charset="0"/>
                  </a:rPr>
                  <a:t>Q: Kết luận của luật</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10409"/>
              </a:xfrm>
              <a:prstGeom prst="rect">
                <a:avLst/>
              </a:prstGeom>
              <a:blipFill>
                <a:blip r:embed="rId3"/>
                <a:stretch>
                  <a:fillRect l="-1575" t="-427" b="-3949"/>
                </a:stretch>
              </a:blipFill>
            </p:spPr>
            <p:txBody>
              <a:bodyPr/>
              <a:lstStyle/>
              <a:p>
                <a:r>
                  <a:rPr lang="en-US">
                    <a:noFill/>
                  </a:rPr>
                  <a:t> </a:t>
                </a:r>
              </a:p>
            </p:txBody>
          </p:sp>
        </mc:Fallback>
      </mc:AlternateContent>
    </p:spTree>
    <p:extLst>
      <p:ext uri="{BB962C8B-B14F-4D97-AF65-F5344CB8AC3E}">
        <p14:creationId xmlns:p14="http://schemas.microsoft.com/office/powerpoint/2010/main" val="506053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0804"/>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Hay ta c</a:t>
                </a:r>
                <a:r>
                  <a:rPr lang="en-US" sz="3600" spc="-5">
                    <a:ea typeface="Cambria Math" panose="02040503050406030204" pitchFamily="18" charset="0"/>
                  </a:rPr>
                  <a:t>ó thể biểu diễn:</a:t>
                </a:r>
              </a:p>
              <a:p>
                <a:pPr marL="12065" marR="5080" algn="just">
                  <a:lnSpc>
                    <a:spcPct val="130000"/>
                  </a:lnSpc>
                </a:pPr>
                <a:r>
                  <a:rPr lang="en-US" sz="3600" b="0" spc="-5">
                    <a:ea typeface="Cambria Math" panose="02040503050406030204" pitchFamily="18" charset="0"/>
                  </a:rPr>
                  <a:t>Vào: 	- Tập các mệnh đề đã cho GT={gt1, gt2,..,gtm)</a:t>
                </a:r>
              </a:p>
              <a:p>
                <a:pPr marL="12065" marR="5080" algn="just">
                  <a:lnSpc>
                    <a:spcPct val="130000"/>
                  </a:lnSpc>
                </a:pPr>
                <a:r>
                  <a:rPr lang="en-US" sz="3600" spc="-5">
                    <a:ea typeface="Cambria Math" panose="02040503050406030204" pitchFamily="18" charset="0"/>
                  </a:rPr>
                  <a:t>			- Tập các luật R = {r1, r2, ..., rm}, với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𝑟𝑖</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𝑝𝑛</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𝑛</m:t>
                        </m:r>
                      </m:e>
                    </m:d>
                  </m:oMath>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			- Tập kết luận KL = {q1,q2,...,qk}</a:t>
                </a:r>
              </a:p>
              <a:p>
                <a:pPr marL="12065" marR="5080" algn="just">
                  <a:lnSpc>
                    <a:spcPct val="130000"/>
                  </a:lnSpc>
                </a:pPr>
                <a:r>
                  <a:rPr lang="en-US" sz="3600" spc="-5">
                    <a:ea typeface="Cambria Math" panose="02040503050406030204" pitchFamily="18" charset="0"/>
                  </a:rPr>
                  <a:t>Ra: Thông báo thành công nếu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𝑞𝑖</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𝑘</m:t>
                        </m:r>
                      </m:e>
                    </m:d>
                  </m:oMath>
                </a14:m>
                <a:r>
                  <a:rPr lang="en-US" sz="3600" b="0" spc="-5">
                    <a:ea typeface="Cambria Math" panose="02040503050406030204" pitchFamily="18" charset="0"/>
                  </a:rPr>
                  <a:t> </a:t>
                </a:r>
                <a:r>
                  <a:rPr lang="vi-VN" sz="3600" spc="-5">
                    <a:ea typeface="Cambria Math" panose="02040503050406030204" pitchFamily="18" charset="0"/>
                  </a:rPr>
                  <a:t>đề𝑢 đượ𝑐 𝑠𝑢𝑦 𝑑𝑖ễ𝑛 𝑡ừ 𝐺𝑇𝑣à 𝑅</a:t>
                </a:r>
                <a:endParaRPr lang="en-US" sz="3600" spc="-5">
                  <a:ea typeface="Cambria Math" panose="02040503050406030204" pitchFamily="18" charset="0"/>
                </a:endParaRPr>
              </a:p>
              <a:p>
                <a:pPr marL="12065" marR="5080" algn="just">
                  <a:lnSpc>
                    <a:spcPct val="130000"/>
                  </a:lnSpc>
                </a:pPr>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Lưu ý:</a:t>
                </a:r>
              </a:p>
              <a:p>
                <a:pPr marL="12065" marR="5080" algn="just">
                  <a:lnSpc>
                    <a:spcPct val="130000"/>
                  </a:lnSpc>
                </a:pPr>
                <a:r>
                  <a:rPr lang="en-US" sz="3600" spc="-5">
                    <a:ea typeface="Cambria Math" panose="02040503050406030204" pitchFamily="18" charset="0"/>
                  </a:rPr>
                  <a:t>Để thực hiện suy diễn tiến thì bắt buốc các luật phải có dạng chuẩn Horn. Tức là Vế trái có thể có nhiều sự kiện nhưng chỉ có điều kiện “và”. Còn Vế phải của mỗi luật chỉ có 1 sự kiện duy nhất.</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0804"/>
              </a:xfrm>
              <a:prstGeom prst="rect">
                <a:avLst/>
              </a:prstGeom>
              <a:blipFill>
                <a:blip r:embed="rId3"/>
                <a:stretch>
                  <a:fillRect l="-1575" t="-341" r="-1575" b="-2984"/>
                </a:stretch>
              </a:blipFill>
            </p:spPr>
            <p:txBody>
              <a:bodyPr/>
              <a:lstStyle/>
              <a:p>
                <a:r>
                  <a:rPr lang="en-US">
                    <a:noFill/>
                  </a:rPr>
                  <a:t> </a:t>
                </a:r>
              </a:p>
            </p:txBody>
          </p:sp>
        </mc:Fallback>
      </mc:AlternateContent>
    </p:spTree>
    <p:extLst>
      <p:ext uri="{BB962C8B-B14F-4D97-AF65-F5344CB8AC3E}">
        <p14:creationId xmlns:p14="http://schemas.microsoft.com/office/powerpoint/2010/main" val="39046575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8572500" cy="4517070"/>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𝑥</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𝑥</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𝑛</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8572500" cy="4517070"/>
              </a:xfrm>
              <a:prstGeom prst="rect">
                <a:avLst/>
              </a:prstGeom>
              <a:blipFill>
                <a:blip r:embed="rId3"/>
                <a:stretch>
                  <a:fillRect l="-3129" t="-5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bject 20">
                <a:extLst>
                  <a:ext uri="{FF2B5EF4-FFF2-40B4-BE49-F238E27FC236}">
                    <a16:creationId xmlns:a16="http://schemas.microsoft.com/office/drawing/2014/main" id="{B9683D7A-0CEE-BAF3-E7C0-C5527CBD7781}"/>
                  </a:ext>
                </a:extLst>
              </p:cNvPr>
              <p:cNvSpPr txBox="1"/>
              <p:nvPr/>
            </p:nvSpPr>
            <p:spPr>
              <a:xfrm>
                <a:off x="4247356" y="2869464"/>
                <a:ext cx="3124200" cy="3796873"/>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𝑛</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𝑛</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𝑞</m:t>
                    </m:r>
                  </m:oMath>
                </a14:m>
                <a:endParaRPr lang="en-US" sz="3200" b="0" spc="-5">
                  <a:ea typeface="Cambria Math" panose="02040503050406030204" pitchFamily="18" charset="0"/>
                </a:endParaRPr>
              </a:p>
            </p:txBody>
          </p:sp>
        </mc:Choice>
        <mc:Fallback xmlns="">
          <p:sp>
            <p:nvSpPr>
              <p:cNvPr id="5" name="object 20">
                <a:extLst>
                  <a:ext uri="{FF2B5EF4-FFF2-40B4-BE49-F238E27FC236}">
                    <a16:creationId xmlns:a16="http://schemas.microsoft.com/office/drawing/2014/main" id="{B9683D7A-0CEE-BAF3-E7C0-C5527CBD7781}"/>
                  </a:ext>
                </a:extLst>
              </p:cNvPr>
              <p:cNvSpPr txBox="1">
                <a:spLocks noRot="1" noChangeAspect="1" noMove="1" noResize="1" noEditPoints="1" noAdjustHandles="1" noChangeArrowheads="1" noChangeShapeType="1" noTextEdit="1"/>
              </p:cNvSpPr>
              <p:nvPr/>
            </p:nvSpPr>
            <p:spPr>
              <a:xfrm>
                <a:off x="4247356" y="2869464"/>
                <a:ext cx="3124200" cy="3796873"/>
              </a:xfrm>
              <a:prstGeom prst="rect">
                <a:avLst/>
              </a:prstGeom>
              <a:blipFill>
                <a:blip r:embed="rId4"/>
                <a:stretch>
                  <a:fillRect/>
                </a:stretch>
              </a:blipFill>
            </p:spPr>
            <p:txBody>
              <a:bodyPr/>
              <a:lstStyle/>
              <a:p>
                <a:r>
                  <a:rPr lang="en-US">
                    <a:noFill/>
                  </a:rPr>
                  <a:t> </a:t>
                </a:r>
              </a:p>
            </p:txBody>
          </p:sp>
        </mc:Fallback>
      </mc:AlternateContent>
      <p:sp>
        <p:nvSpPr>
          <p:cNvPr id="6" name="object 20">
            <a:extLst>
              <a:ext uri="{FF2B5EF4-FFF2-40B4-BE49-F238E27FC236}">
                <a16:creationId xmlns:a16="http://schemas.microsoft.com/office/drawing/2014/main" id="{CFD8EB83-9AEE-1187-4A6B-54ED34DD6DFC}"/>
              </a:ext>
            </a:extLst>
          </p:cNvPr>
          <p:cNvSpPr txBox="1"/>
          <p:nvPr/>
        </p:nvSpPr>
        <p:spPr>
          <a:xfrm>
            <a:off x="932656" y="6951809"/>
            <a:ext cx="17110415" cy="2109424"/>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r: luật được lấy ra để sử dụng</a:t>
            </a:r>
          </a:p>
          <a:p>
            <a:pPr marL="12065" marR="5080" algn="just">
              <a:lnSpc>
                <a:spcPct val="130000"/>
              </a:lnSpc>
            </a:pPr>
            <a:r>
              <a:rPr lang="en-US" sz="3600" spc="-5">
                <a:ea typeface="Cambria Math" panose="02040503050406030204" pitchFamily="18" charset="0"/>
              </a:rPr>
              <a:t>TG: Tập trung gian chứa các sự kiện nhận giá trị là đúng tới thời điểm hiện tại</a:t>
            </a:r>
          </a:p>
          <a:p>
            <a:pPr marL="12065" marR="5080" algn="just">
              <a:lnSpc>
                <a:spcPct val="130000"/>
              </a:lnSpc>
            </a:pPr>
            <a:r>
              <a:rPr lang="en-US" sz="3600" spc="-5">
                <a:ea typeface="Cambria Math" panose="02040503050406030204" pitchFamily="18" charset="0"/>
              </a:rPr>
              <a:t>SAT: chứa các luật thỏa điều kiện (r thỏa khi vế trái của r là tập con của TG) </a:t>
            </a:r>
            <a:endParaRPr lang="en-US" sz="3600" b="0" spc="-5">
              <a:ea typeface="Cambria Math" panose="02040503050406030204" pitchFamily="18" charset="0"/>
            </a:endParaRPr>
          </a:p>
        </p:txBody>
      </p:sp>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7371556" y="2877697"/>
                <a:ext cx="10820400" cy="274959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𝑥</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Hoặc có thể viết</a:t>
                </a:r>
                <a14:m>
                  <m:oMath xmlns:m="http://schemas.openxmlformats.org/officeDocument/2006/math">
                    <m:r>
                      <a:rPr lang="en-US" sz="3600" b="0" i="0"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𝐺𝑇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𝑥</m:t>
                        </m:r>
                      </m:e>
                    </m:d>
                  </m:oMath>
                </a14:m>
                <a:r>
                  <a:rPr lang="en-US" sz="3600" b="0" spc="-5">
                    <a:ea typeface="Cambria Math" panose="02040503050406030204" pitchFamily="18" charset="0"/>
                  </a:rPr>
                  <a:t> hỏi có a,b,x có suy ra được l hay không?</a:t>
                </a: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7371556" y="2877697"/>
                <a:ext cx="10820400" cy="2749599"/>
              </a:xfrm>
              <a:prstGeom prst="rect">
                <a:avLst/>
              </a:prstGeom>
              <a:blipFill>
                <a:blip r:embed="rId5"/>
                <a:stretch>
                  <a:fillRect l="-2423" t="-887" r="-2535" b="-9313"/>
                </a:stretch>
              </a:blipFill>
            </p:spPr>
            <p:txBody>
              <a:bodyPr/>
              <a:lstStyle/>
              <a:p>
                <a:r>
                  <a:rPr lang="en-US">
                    <a:noFill/>
                  </a:rPr>
                  <a:t> </a:t>
                </a:r>
              </a:p>
            </p:txBody>
          </p:sp>
        </mc:Fallback>
      </mc:AlternateContent>
    </p:spTree>
    <p:extLst>
      <p:ext uri="{BB962C8B-B14F-4D97-AF65-F5344CB8AC3E}">
        <p14:creationId xmlns:p14="http://schemas.microsoft.com/office/powerpoint/2010/main" val="19501357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p:graphicFrame>
        <p:nvGraphicFramePr>
          <p:cNvPr id="7" name="Table 7">
            <a:extLst>
              <a:ext uri="{FF2B5EF4-FFF2-40B4-BE49-F238E27FC236}">
                <a16:creationId xmlns:a16="http://schemas.microsoft.com/office/drawing/2014/main" id="{ECA099D5-A315-52F2-740C-9DAC49E6FA41}"/>
              </a:ext>
            </a:extLst>
          </p:cNvPr>
          <p:cNvGraphicFramePr>
            <a:graphicFrameLocks noGrp="1"/>
          </p:cNvGraphicFramePr>
          <p:nvPr>
            <p:extLst>
              <p:ext uri="{D42A27DB-BD31-4B8C-83A1-F6EECF244321}">
                <p14:modId xmlns:p14="http://schemas.microsoft.com/office/powerpoint/2010/main" val="1926669968"/>
              </p:ext>
            </p:extLst>
          </p:nvPr>
        </p:nvGraphicFramePr>
        <p:xfrm>
          <a:off x="589300" y="1333309"/>
          <a:ext cx="17374056" cy="9042592"/>
        </p:xfrm>
        <a:graphic>
          <a:graphicData uri="http://schemas.openxmlformats.org/drawingml/2006/table">
            <a:tbl>
              <a:tblPr firstRow="1" bandRow="1">
                <a:tableStyleId>{5C22544A-7EE6-4342-B048-85BDC9FD1C3A}</a:tableStyleId>
              </a:tblPr>
              <a:tblGrid>
                <a:gridCol w="2126394">
                  <a:extLst>
                    <a:ext uri="{9D8B030D-6E8A-4147-A177-3AD203B41FA5}">
                      <a16:colId xmlns:a16="http://schemas.microsoft.com/office/drawing/2014/main" val="1109791415"/>
                    </a:ext>
                  </a:extLst>
                </a:gridCol>
                <a:gridCol w="3482739">
                  <a:extLst>
                    <a:ext uri="{9D8B030D-6E8A-4147-A177-3AD203B41FA5}">
                      <a16:colId xmlns:a16="http://schemas.microsoft.com/office/drawing/2014/main" val="579307116"/>
                    </a:ext>
                  </a:extLst>
                </a:gridCol>
                <a:gridCol w="2339007">
                  <a:extLst>
                    <a:ext uri="{9D8B030D-6E8A-4147-A177-3AD203B41FA5}">
                      <a16:colId xmlns:a16="http://schemas.microsoft.com/office/drawing/2014/main" val="2350372459"/>
                    </a:ext>
                  </a:extLst>
                </a:gridCol>
                <a:gridCol w="3170555">
                  <a:extLst>
                    <a:ext uri="{9D8B030D-6E8A-4147-A177-3AD203B41FA5}">
                      <a16:colId xmlns:a16="http://schemas.microsoft.com/office/drawing/2014/main" val="813490630"/>
                    </a:ext>
                  </a:extLst>
                </a:gridCol>
                <a:gridCol w="6255361">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a,b,x</a:t>
                      </a:r>
                    </a:p>
                  </a:txBody>
                  <a:tcPr/>
                </a:tc>
                <a:tc>
                  <a:txBody>
                    <a:bodyPr/>
                    <a:lstStyle/>
                    <a:p>
                      <a:r>
                        <a:rPr lang="en-US"/>
                        <a:t>r1</a:t>
                      </a:r>
                    </a:p>
                  </a:txBody>
                  <a:tcPr/>
                </a:tc>
                <a:tc>
                  <a:txBody>
                    <a:bodyPr/>
                    <a:lstStyle/>
                    <a:p>
                      <a:r>
                        <a:rPr lang="en-US"/>
                        <a:t>r1,r2,...,r11,r12</a:t>
                      </a:r>
                    </a:p>
                  </a:txBody>
                  <a:tcPr/>
                </a:tc>
                <a:tc>
                  <a:txBody>
                    <a:bodyPr/>
                    <a:lstStyle/>
                    <a:p>
                      <a:r>
                        <a:rPr lang="en-US"/>
                        <a:t>VT(a,b,x): r1 trong khi r2 (h), r3(c)</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a,b,x,c</a:t>
                      </a:r>
                    </a:p>
                  </a:txBody>
                  <a:tcPr anchor="ctr"/>
                </a:tc>
                <a:tc>
                  <a:txBody>
                    <a:bodyPr/>
                    <a:lstStyle/>
                    <a:p>
                      <a:r>
                        <a:rPr lang="en-US"/>
                        <a:t>r3,r9</a:t>
                      </a:r>
                    </a:p>
                  </a:txBody>
                  <a:tcPr anchor="ctr"/>
                </a:tc>
                <a:tc>
                  <a:txBody>
                    <a:bodyPr/>
                    <a:lstStyle/>
                    <a:p>
                      <a:r>
                        <a:rPr lang="en-US"/>
                        <a:t>r2,r3,...,r11,r12</a:t>
                      </a:r>
                    </a:p>
                  </a:txBody>
                  <a:tcPr anchor="ctr"/>
                </a:tc>
                <a:tc>
                  <a:txBody>
                    <a:bodyPr/>
                    <a:lstStyle/>
                    <a:p>
                      <a:r>
                        <a:rPr lang="en-US"/>
                        <a:t>r1: bổ sung c ở vế phải vào TG. </a:t>
                      </a:r>
                    </a:p>
                    <a:p>
                      <a:r>
                        <a:rPr lang="en-US"/>
                        <a:t>Chỉ có r3, r9 thỏa c ở vế trái Ri</a:t>
                      </a:r>
                    </a:p>
                  </a:txBody>
                  <a:tcPr/>
                </a:tc>
                <a:extLst>
                  <a:ext uri="{0D108BD9-81ED-4DB2-BD59-A6C34878D82A}">
                    <a16:rowId xmlns:a16="http://schemas.microsoft.com/office/drawing/2014/main" val="1190774001"/>
                  </a:ext>
                </a:extLst>
              </a:tr>
              <a:tr h="370840">
                <a:tc>
                  <a:txBody>
                    <a:bodyPr/>
                    <a:lstStyle/>
                    <a:p>
                      <a:r>
                        <a:rPr lang="en-US"/>
                        <a:t>r3</a:t>
                      </a:r>
                    </a:p>
                  </a:txBody>
                  <a:tcPr anchor="ctr"/>
                </a:tc>
                <a:tc>
                  <a:txBody>
                    <a:bodyPr/>
                    <a:lstStyle/>
                    <a:p>
                      <a:r>
                        <a:rPr lang="en-US"/>
                        <a:t>a,b,x,c,e</a:t>
                      </a:r>
                    </a:p>
                  </a:txBody>
                  <a:tcPr anchor="ctr"/>
                </a:tc>
                <a:tc>
                  <a:txBody>
                    <a:bodyPr/>
                    <a:lstStyle/>
                    <a:p>
                      <a:r>
                        <a:rPr lang="en-US"/>
                        <a:t>r9,r5,r12</a:t>
                      </a:r>
                    </a:p>
                  </a:txBody>
                  <a:tcPr anchor="ctr"/>
                </a:tc>
                <a:tc>
                  <a:txBody>
                    <a:bodyPr/>
                    <a:lstStyle/>
                    <a:p>
                      <a:r>
                        <a:rPr lang="en-US"/>
                        <a:t>r2,r4,..r9..,r11,r12</a:t>
                      </a:r>
                    </a:p>
                  </a:txBody>
                  <a:tcPr anchor="ctr"/>
                </a:tc>
                <a:tc>
                  <a:txBody>
                    <a:bodyPr/>
                    <a:lstStyle/>
                    <a:p>
                      <a:r>
                        <a:rPr lang="en-US"/>
                        <a:t>r3: bổ sung e ở vế phải vào TG</a:t>
                      </a:r>
                    </a:p>
                    <a:p>
                      <a:r>
                        <a:rPr lang="en-US"/>
                        <a:t>Chỉ có r5, r12 thỏa e ở vế trái Ri</a:t>
                      </a:r>
                    </a:p>
                  </a:txBody>
                  <a:tcPr/>
                </a:tc>
                <a:extLst>
                  <a:ext uri="{0D108BD9-81ED-4DB2-BD59-A6C34878D82A}">
                    <a16:rowId xmlns:a16="http://schemas.microsoft.com/office/drawing/2014/main" val="3552867012"/>
                  </a:ext>
                </a:extLst>
              </a:tr>
              <a:tr h="370840">
                <a:tc>
                  <a:txBody>
                    <a:bodyPr/>
                    <a:lstStyle/>
                    <a:p>
                      <a:r>
                        <a:rPr lang="en-US"/>
                        <a:t>r9</a:t>
                      </a:r>
                    </a:p>
                  </a:txBody>
                  <a:tcPr anchor="ctr"/>
                </a:tc>
                <a:tc>
                  <a:txBody>
                    <a:bodyPr/>
                    <a:lstStyle/>
                    <a:p>
                      <a:r>
                        <a:rPr lang="en-US"/>
                        <a:t>a,b,x,c,e,k</a:t>
                      </a:r>
                    </a:p>
                  </a:txBody>
                  <a:tcPr anchor="ctr"/>
                </a:tc>
                <a:tc>
                  <a:txBody>
                    <a:bodyPr/>
                    <a:lstStyle/>
                    <a:p>
                      <a:r>
                        <a:rPr lang="en-US"/>
                        <a:t>r5,r12,r7,r10</a:t>
                      </a:r>
                    </a:p>
                  </a:txBody>
                  <a:tcPr anchor="ctr"/>
                </a:tc>
                <a:tc>
                  <a:txBody>
                    <a:bodyPr/>
                    <a:lstStyle/>
                    <a:p>
                      <a:r>
                        <a:rPr lang="en-US"/>
                        <a:t>r2,r4,r5,..,r11,r12</a:t>
                      </a:r>
                    </a:p>
                  </a:txBody>
                  <a:tcPr anchor="ctr"/>
                </a:tc>
                <a:tc>
                  <a:txBody>
                    <a:bodyPr/>
                    <a:lstStyle/>
                    <a:p>
                      <a:r>
                        <a:rPr lang="en-US"/>
                        <a:t>r9: bổ sung k vào vế phải của TG</a:t>
                      </a:r>
                    </a:p>
                    <a:p>
                      <a:r>
                        <a:rPr lang="en-US"/>
                        <a:t>chỉ có r7,r10 thỏa k ở vế trái Ri</a:t>
                      </a:r>
                    </a:p>
                  </a:txBody>
                  <a:tcPr/>
                </a:tc>
                <a:extLst>
                  <a:ext uri="{0D108BD9-81ED-4DB2-BD59-A6C34878D82A}">
                    <a16:rowId xmlns:a16="http://schemas.microsoft.com/office/drawing/2014/main" val="513036069"/>
                  </a:ext>
                </a:extLst>
              </a:tr>
              <a:tr h="370840">
                <a:tc>
                  <a:txBody>
                    <a:bodyPr/>
                    <a:lstStyle/>
                    <a:p>
                      <a:r>
                        <a:rPr lang="en-US"/>
                        <a:t>r5</a:t>
                      </a:r>
                    </a:p>
                  </a:txBody>
                  <a:tcPr anchor="ctr"/>
                </a:tc>
                <a:tc>
                  <a:txBody>
                    <a:bodyPr/>
                    <a:lstStyle/>
                    <a:p>
                      <a:r>
                        <a:rPr lang="en-US"/>
                        <a:t>a,b,x,c,e,k,n</a:t>
                      </a:r>
                    </a:p>
                  </a:txBody>
                  <a:tcPr anchor="ctr"/>
                </a:tc>
                <a:tc>
                  <a:txBody>
                    <a:bodyPr/>
                    <a:lstStyle/>
                    <a:p>
                      <a:r>
                        <a:rPr lang="en-US"/>
                        <a:t>r12,r7,r10,r6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r2,r4,..,r11,r12</a:t>
                      </a:r>
                    </a:p>
                  </a:txBody>
                  <a:tcPr anchor="ctr"/>
                </a:tc>
                <a:tc>
                  <a:txBody>
                    <a:bodyPr/>
                    <a:lstStyle/>
                    <a:p>
                      <a:r>
                        <a:rPr lang="en-US"/>
                        <a:t>r6: bổ sung n vào vế phải của TG</a:t>
                      </a:r>
                    </a:p>
                    <a:p>
                      <a:r>
                        <a:rPr lang="en-US"/>
                        <a:t>chỉ có r6 thỏa n ở vế trái Ri</a:t>
                      </a:r>
                    </a:p>
                  </a:txBody>
                  <a:tcPr/>
                </a:tc>
                <a:extLst>
                  <a:ext uri="{0D108BD9-81ED-4DB2-BD59-A6C34878D82A}">
                    <a16:rowId xmlns:a16="http://schemas.microsoft.com/office/drawing/2014/main" val="1331410195"/>
                  </a:ext>
                </a:extLst>
              </a:tr>
              <a:tr h="370840">
                <a:tc>
                  <a:txBody>
                    <a:bodyPr/>
                    <a:lstStyle/>
                    <a:p>
                      <a:r>
                        <a:rPr lang="en-US"/>
                        <a:t>r12</a:t>
                      </a:r>
                    </a:p>
                  </a:txBody>
                  <a:tcPr anchor="ctr"/>
                </a:tc>
                <a:tc>
                  <a:txBody>
                    <a:bodyPr/>
                    <a:lstStyle/>
                    <a:p>
                      <a:r>
                        <a:rPr lang="en-US"/>
                        <a:t>a,b,x,c,e,k,n,q</a:t>
                      </a:r>
                    </a:p>
                  </a:txBody>
                  <a:tcPr anchor="ctr"/>
                </a:tc>
                <a:tc>
                  <a:txBody>
                    <a:bodyPr/>
                    <a:lstStyle/>
                    <a:p>
                      <a:r>
                        <a:rPr lang="en-US"/>
                        <a:t>r7,r10,r6</a:t>
                      </a:r>
                    </a:p>
                  </a:txBody>
                  <a:tcPr anchor="ctr"/>
                </a:tc>
                <a:tc>
                  <a:txBody>
                    <a:bodyPr/>
                    <a:lstStyle/>
                    <a:p>
                      <a:r>
                        <a:rPr lang="en-US"/>
                        <a:t>r2,r4,..,r7,r11</a:t>
                      </a:r>
                    </a:p>
                  </a:txBody>
                  <a:tcPr anchor="ctr"/>
                </a:tc>
                <a:tc>
                  <a:txBody>
                    <a:bodyPr/>
                    <a:lstStyle/>
                    <a:p>
                      <a:r>
                        <a:rPr lang="en-US"/>
                        <a:t>r12: bổ sung q vào vế phải của TG</a:t>
                      </a:r>
                    </a:p>
                    <a:p>
                      <a:r>
                        <a:rPr lang="en-US"/>
                        <a:t>Không có R thỏa q ở vế trái Ri</a:t>
                      </a:r>
                    </a:p>
                  </a:txBody>
                  <a:tcPr/>
                </a:tc>
                <a:extLst>
                  <a:ext uri="{0D108BD9-81ED-4DB2-BD59-A6C34878D82A}">
                    <a16:rowId xmlns:a16="http://schemas.microsoft.com/office/drawing/2014/main" val="3295903725"/>
                  </a:ext>
                </a:extLst>
              </a:tr>
              <a:tr h="508126">
                <a:tc>
                  <a:txBody>
                    <a:bodyPr/>
                    <a:lstStyle/>
                    <a:p>
                      <a:r>
                        <a:rPr lang="en-US"/>
                        <a:t>r7</a:t>
                      </a:r>
                    </a:p>
                  </a:txBody>
                  <a:tcPr anchor="ctr"/>
                </a:tc>
                <a:tc>
                  <a:txBody>
                    <a:bodyPr/>
                    <a:lstStyle/>
                    <a:p>
                      <a:r>
                        <a:rPr lang="en-US"/>
                        <a:t>a,b,x,c,e,k,n,q,f</a:t>
                      </a:r>
                    </a:p>
                  </a:txBody>
                  <a:tcPr anchor="ctr"/>
                </a:tc>
                <a:tc>
                  <a:txBody>
                    <a:bodyPr/>
                    <a:lstStyle/>
                    <a:p>
                      <a:r>
                        <a:rPr lang="en-US"/>
                        <a:t>r10,r6,r8</a:t>
                      </a:r>
                    </a:p>
                  </a:txBody>
                  <a:tcPr anchor="ctr"/>
                </a:tc>
                <a:tc>
                  <a:txBody>
                    <a:bodyPr/>
                    <a:lstStyle/>
                    <a:p>
                      <a:r>
                        <a:rPr lang="en-US"/>
                        <a:t>r2,r4,...,r10,r11</a:t>
                      </a:r>
                    </a:p>
                  </a:txBody>
                  <a:tcPr anchor="ctr"/>
                </a:tc>
                <a:tc>
                  <a:txBody>
                    <a:bodyPr/>
                    <a:lstStyle/>
                    <a:p>
                      <a:r>
                        <a:rPr lang="en-US"/>
                        <a:t>r7: bổ sung f vào vế phải của TG</a:t>
                      </a:r>
                    </a:p>
                    <a:p>
                      <a:r>
                        <a:rPr lang="en-US"/>
                        <a:t>chỉ có r8 thỏa f ở vế trái Ri</a:t>
                      </a:r>
                    </a:p>
                  </a:txBody>
                  <a:tcPr/>
                </a:tc>
                <a:extLst>
                  <a:ext uri="{0D108BD9-81ED-4DB2-BD59-A6C34878D82A}">
                    <a16:rowId xmlns:a16="http://schemas.microsoft.com/office/drawing/2014/main" val="311009378"/>
                  </a:ext>
                </a:extLst>
              </a:tr>
              <a:tr h="370840">
                <a:tc>
                  <a:txBody>
                    <a:bodyPr/>
                    <a:lstStyle/>
                    <a:p>
                      <a:r>
                        <a:rPr lang="en-US"/>
                        <a:t>r10</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a,b,x,c,e,k,n,q,f,e</a:t>
                      </a:r>
                    </a:p>
                  </a:txBody>
                  <a:tcPr anchor="ctr"/>
                </a:tc>
                <a:tc>
                  <a:txBody>
                    <a:bodyPr/>
                    <a:lstStyle/>
                    <a:p>
                      <a:r>
                        <a:rPr lang="en-US"/>
                        <a:t>r6,r8</a:t>
                      </a:r>
                    </a:p>
                  </a:txBody>
                  <a:tcPr anchor="ctr"/>
                </a:tc>
                <a:tc>
                  <a:txBody>
                    <a:bodyPr/>
                    <a:lstStyle/>
                    <a:p>
                      <a:r>
                        <a:rPr lang="en-US"/>
                        <a:t>r2,r4,r6,...,r10,r11</a:t>
                      </a:r>
                    </a:p>
                  </a:txBody>
                  <a:tcPr anchor="ctr"/>
                </a:tc>
                <a:tc>
                  <a:txBody>
                    <a:bodyPr/>
                    <a:lstStyle/>
                    <a:p>
                      <a:r>
                        <a:rPr lang="en-US"/>
                        <a:t>r10: bổ sung e vào vế phải của TG</a:t>
                      </a:r>
                    </a:p>
                    <a:p>
                      <a:r>
                        <a:rPr lang="en-US"/>
                        <a:t>Không có luật thỏa e ở vế trái Ri mà chưa them</a:t>
                      </a:r>
                    </a:p>
                  </a:txBody>
                  <a:tcPr/>
                </a:tc>
                <a:extLst>
                  <a:ext uri="{0D108BD9-81ED-4DB2-BD59-A6C34878D82A}">
                    <a16:rowId xmlns:a16="http://schemas.microsoft.com/office/drawing/2014/main" val="54178692"/>
                  </a:ext>
                </a:extLst>
              </a:tr>
              <a:tr h="370840">
                <a:tc>
                  <a:txBody>
                    <a:bodyPr/>
                    <a:lstStyle/>
                    <a:p>
                      <a:r>
                        <a:rPr lang="en-US"/>
                        <a:t>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a,b,x,c,e,k,n,q,f,e,l</a:t>
                      </a:r>
                    </a:p>
                  </a:txBody>
                  <a:tcPr anchor="ctr"/>
                </a:tc>
                <a:tc>
                  <a:txBody>
                    <a:bodyPr/>
                    <a:lstStyle/>
                    <a:p>
                      <a:r>
                        <a:rPr lang="en-US"/>
                        <a:t>r8</a:t>
                      </a:r>
                    </a:p>
                  </a:txBody>
                  <a:tcPr anchor="ctr"/>
                </a:tc>
                <a:tc>
                  <a:txBody>
                    <a:bodyPr/>
                    <a:lstStyle/>
                    <a:p>
                      <a:r>
                        <a:rPr lang="en-US"/>
                        <a:t>r2,r4,r6,...,r10,r11</a:t>
                      </a:r>
                    </a:p>
                  </a:txBody>
                  <a:tcPr anchor="ctr"/>
                </a:tc>
                <a:tc>
                  <a:txBody>
                    <a:bodyPr/>
                    <a:lstStyle/>
                    <a:p>
                      <a:r>
                        <a:rPr lang="en-US"/>
                        <a:t>r6: bổ sung l vào vế phải của TG</a:t>
                      </a:r>
                    </a:p>
                    <a:p>
                      <a:r>
                        <a:rPr lang="en-US"/>
                        <a:t>l đã có ở Kết luận: </a:t>
                      </a:r>
                      <a:r>
                        <a:rPr lang="en-US">
                          <a:solidFill>
                            <a:srgbClr val="FF0000"/>
                          </a:solidFill>
                        </a:rPr>
                        <a:t>DỪNG</a:t>
                      </a:r>
                    </a:p>
                  </a:txBody>
                  <a:tcPr/>
                </a:tc>
                <a:extLst>
                  <a:ext uri="{0D108BD9-81ED-4DB2-BD59-A6C34878D82A}">
                    <a16:rowId xmlns:a16="http://schemas.microsoft.com/office/drawing/2014/main" val="1418656473"/>
                  </a:ext>
                </a:extLst>
              </a:tr>
            </a:tbl>
          </a:graphicData>
        </a:graphic>
      </p:graphicFrame>
    </p:spTree>
    <p:extLst>
      <p:ext uri="{BB962C8B-B14F-4D97-AF65-F5344CB8AC3E}">
        <p14:creationId xmlns:p14="http://schemas.microsoft.com/office/powerpoint/2010/main" val="42366398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5" name="object 20">
                <a:extLst>
                  <a:ext uri="{FF2B5EF4-FFF2-40B4-BE49-F238E27FC236}">
                    <a16:creationId xmlns:a16="http://schemas.microsoft.com/office/drawing/2014/main" id="{6D635BBE-7091-BFC5-6073-DE9BD0F4F3FF}"/>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5" name="object 20">
                <a:extLst>
                  <a:ext uri="{FF2B5EF4-FFF2-40B4-BE49-F238E27FC236}">
                    <a16:creationId xmlns:a16="http://schemas.microsoft.com/office/drawing/2014/main" id="{6D635BBE-7091-BFC5-6073-DE9BD0F4F3FF}"/>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EA649C51-510A-D8F4-0A7E-4300341C111E}"/>
                  </a:ext>
                </a:extLst>
              </p:cNvPr>
              <p:cNvSpPr txBox="1"/>
              <p:nvPr/>
            </p:nvSpPr>
            <p:spPr>
              <a:xfrm>
                <a:off x="6685756" y="2175571"/>
                <a:ext cx="10820400"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6" name="object 20">
                <a:extLst>
                  <a:ext uri="{FF2B5EF4-FFF2-40B4-BE49-F238E27FC236}">
                    <a16:creationId xmlns:a16="http://schemas.microsoft.com/office/drawing/2014/main" id="{EA649C51-510A-D8F4-0A7E-4300341C111E}"/>
                  </a:ext>
                </a:extLst>
              </p:cNvPr>
              <p:cNvSpPr txBox="1">
                <a:spLocks noRot="1" noChangeAspect="1" noMove="1" noResize="1" noEditPoints="1" noAdjustHandles="1" noChangeArrowheads="1" noChangeShapeType="1" noTextEdit="1"/>
              </p:cNvSpPr>
              <p:nvPr/>
            </p:nvSpPr>
            <p:spPr>
              <a:xfrm>
                <a:off x="6685756" y="2175571"/>
                <a:ext cx="10820400" cy="1373196"/>
              </a:xfrm>
              <a:prstGeom prst="rect">
                <a:avLst/>
              </a:prstGeom>
              <a:blipFill>
                <a:blip r:embed="rId4"/>
                <a:stretch>
                  <a:fillRect l="-2479" t="-1778"/>
                </a:stretch>
              </a:blipFill>
            </p:spPr>
            <p:txBody>
              <a:bodyPr/>
              <a:lstStyle/>
              <a:p>
                <a:r>
                  <a:rPr lang="en-US">
                    <a:noFill/>
                  </a:rPr>
                  <a:t> </a:t>
                </a:r>
              </a:p>
            </p:txBody>
          </p:sp>
        </mc:Fallback>
      </mc:AlternateContent>
    </p:spTree>
    <p:extLst>
      <p:ext uri="{BB962C8B-B14F-4D97-AF65-F5344CB8AC3E}">
        <p14:creationId xmlns:p14="http://schemas.microsoft.com/office/powerpoint/2010/main" val="1481138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8572500"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8572500" cy="1956369"/>
              </a:xfrm>
              <a:prstGeom prst="rect">
                <a:avLst/>
              </a:prstGeom>
              <a:blipFill>
                <a:blip r:embed="rId3"/>
                <a:stretch>
                  <a:fillRect l="-3129"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6685756" y="2175571"/>
                <a:ext cx="10820400"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6685756" y="2175571"/>
                <a:ext cx="10820400" cy="1373196"/>
              </a:xfrm>
              <a:prstGeom prst="rect">
                <a:avLst/>
              </a:prstGeom>
              <a:blipFill>
                <a:blip r:embed="rId4"/>
                <a:stretch>
                  <a:fillRect l="-2479" t="-1778"/>
                </a:stretch>
              </a:blipFill>
            </p:spPr>
            <p:txBody>
              <a:bodyPr/>
              <a:lstStyle/>
              <a:p>
                <a:r>
                  <a:rPr lang="en-US">
                    <a:noFill/>
                  </a:rPr>
                  <a:t> </a:t>
                </a:r>
              </a:p>
            </p:txBody>
          </p:sp>
        </mc:Fallback>
      </mc:AlternateContent>
      <p:graphicFrame>
        <p:nvGraphicFramePr>
          <p:cNvPr id="6" name="Table 7">
            <a:extLst>
              <a:ext uri="{FF2B5EF4-FFF2-40B4-BE49-F238E27FC236}">
                <a16:creationId xmlns:a16="http://schemas.microsoft.com/office/drawing/2014/main" id="{52ECD48B-717A-90C4-89F6-87E69E2F8CDB}"/>
              </a:ext>
            </a:extLst>
          </p:cNvPr>
          <p:cNvGraphicFramePr>
            <a:graphicFrameLocks noGrp="1"/>
          </p:cNvGraphicFramePr>
          <p:nvPr>
            <p:extLst>
              <p:ext uri="{D42A27DB-BD31-4B8C-83A1-F6EECF244321}">
                <p14:modId xmlns:p14="http://schemas.microsoft.com/office/powerpoint/2010/main" val="3812933759"/>
              </p:ext>
            </p:extLst>
          </p:nvPr>
        </p:nvGraphicFramePr>
        <p:xfrm>
          <a:off x="818127" y="4432300"/>
          <a:ext cx="17374056" cy="2504759"/>
        </p:xfrm>
        <a:graphic>
          <a:graphicData uri="http://schemas.openxmlformats.org/drawingml/2006/table">
            <a:tbl>
              <a:tblPr firstRow="1" bandRow="1">
                <a:tableStyleId>{5C22544A-7EE6-4342-B048-85BDC9FD1C3A}</a:tableStyleId>
              </a:tblPr>
              <a:tblGrid>
                <a:gridCol w="2126394">
                  <a:extLst>
                    <a:ext uri="{9D8B030D-6E8A-4147-A177-3AD203B41FA5}">
                      <a16:colId xmlns:a16="http://schemas.microsoft.com/office/drawing/2014/main" val="1109791415"/>
                    </a:ext>
                  </a:extLst>
                </a:gridCol>
                <a:gridCol w="3482739">
                  <a:extLst>
                    <a:ext uri="{9D8B030D-6E8A-4147-A177-3AD203B41FA5}">
                      <a16:colId xmlns:a16="http://schemas.microsoft.com/office/drawing/2014/main" val="579307116"/>
                    </a:ext>
                  </a:extLst>
                </a:gridCol>
                <a:gridCol w="2339007">
                  <a:extLst>
                    <a:ext uri="{9D8B030D-6E8A-4147-A177-3AD203B41FA5}">
                      <a16:colId xmlns:a16="http://schemas.microsoft.com/office/drawing/2014/main" val="2350372459"/>
                    </a:ext>
                  </a:extLst>
                </a:gridCol>
                <a:gridCol w="3170555">
                  <a:extLst>
                    <a:ext uri="{9D8B030D-6E8A-4147-A177-3AD203B41FA5}">
                      <a16:colId xmlns:a16="http://schemas.microsoft.com/office/drawing/2014/main" val="813490630"/>
                    </a:ext>
                  </a:extLst>
                </a:gridCol>
                <a:gridCol w="6255361">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r1</a:t>
                      </a:r>
                    </a:p>
                  </a:txBody>
                  <a:tcPr/>
                </a:tc>
                <a:tc>
                  <a:txBody>
                    <a:bodyPr/>
                    <a:lstStyle/>
                    <a:p>
                      <a:r>
                        <a:rPr lang="en-US"/>
                        <a:t>r1,r2</a:t>
                      </a:r>
                    </a:p>
                  </a:txBody>
                  <a:tcPr/>
                </a:tc>
                <a:tc>
                  <a:txBody>
                    <a:bodyPr/>
                    <a:lstStyle/>
                    <a:p>
                      <a:r>
                        <a:rPr lang="en-US"/>
                        <a:t>VT(a,b): r1 trong khi VT r2 chứa d</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a,b,c</a:t>
                      </a:r>
                    </a:p>
                  </a:txBody>
                  <a:tcPr anchor="ctr"/>
                </a:tc>
                <a:tc>
                  <a:txBody>
                    <a:bodyPr/>
                    <a:lstStyle/>
                    <a:p>
                      <a:r>
                        <a:rPr lang="en-US"/>
                        <a:t>r2</a:t>
                      </a:r>
                    </a:p>
                  </a:txBody>
                  <a:tcPr anchor="ctr"/>
                </a:tc>
                <a:tc>
                  <a:txBody>
                    <a:bodyPr/>
                    <a:lstStyle/>
                    <a:p>
                      <a:r>
                        <a:rPr lang="en-US"/>
                        <a:t>r2</a:t>
                      </a:r>
                    </a:p>
                  </a:txBody>
                  <a:tcPr anchor="ctr"/>
                </a:tc>
                <a:tc>
                  <a:txBody>
                    <a:bodyPr/>
                    <a:lstStyle/>
                    <a:p>
                      <a:r>
                        <a:rPr lang="en-US"/>
                        <a:t>r1: bổ sung c ở vế phải vào TG. </a:t>
                      </a:r>
                    </a:p>
                    <a:p>
                      <a:r>
                        <a:rPr lang="en-US"/>
                        <a:t>Chỉ có r2 thỏa c ở vế trái Ri</a:t>
                      </a:r>
                    </a:p>
                  </a:txBody>
                  <a:tcPr/>
                </a:tc>
                <a:extLst>
                  <a:ext uri="{0D108BD9-81ED-4DB2-BD59-A6C34878D82A}">
                    <a16:rowId xmlns:a16="http://schemas.microsoft.com/office/drawing/2014/main" val="1190774001"/>
                  </a:ext>
                </a:extLst>
              </a:tr>
              <a:tr h="370840">
                <a:tc>
                  <a:txBody>
                    <a:bodyPr/>
                    <a:lstStyle/>
                    <a:p>
                      <a:r>
                        <a:rPr lang="en-US"/>
                        <a:t>r2</a:t>
                      </a:r>
                    </a:p>
                  </a:txBody>
                  <a:tcPr anchor="ctr"/>
                </a:tc>
                <a:tc>
                  <a:txBody>
                    <a:bodyPr/>
                    <a:lstStyle/>
                    <a:p>
                      <a:r>
                        <a:rPr lang="en-US"/>
                        <a:t>a,b,c,d</a:t>
                      </a:r>
                    </a:p>
                  </a:txBody>
                  <a:tcPr anchor="ctr"/>
                </a:tc>
                <a:tc>
                  <a:txBody>
                    <a:bodyPr/>
                    <a:lstStyle/>
                    <a:p>
                      <a:endParaRPr lang="en-US"/>
                    </a:p>
                  </a:txBody>
                  <a:tcPr anchor="ctr"/>
                </a:tc>
                <a:tc>
                  <a:txBody>
                    <a:bodyPr/>
                    <a:lstStyle/>
                    <a:p>
                      <a:r>
                        <a:rPr lang="en-US">
                          <a:sym typeface="Symbol" panose="05050102010706020507" pitchFamily="18" charset="2"/>
                        </a:rPr>
                        <a:t></a:t>
                      </a:r>
                      <a:endParaRPr lang="en-US"/>
                    </a:p>
                  </a:txBody>
                  <a:tcPr anchor="ctr"/>
                </a:tc>
                <a:tc>
                  <a:txBody>
                    <a:bodyPr/>
                    <a:lstStyle/>
                    <a:p>
                      <a:r>
                        <a:rPr lang="en-US"/>
                        <a:t>d đã có ở phần kết luận: </a:t>
                      </a:r>
                      <a:r>
                        <a:rPr lang="en-US">
                          <a:solidFill>
                            <a:srgbClr val="FF0000"/>
                          </a:solidFill>
                        </a:rPr>
                        <a:t>DỪNG</a:t>
                      </a:r>
                      <a:endParaRPr lang="en-US"/>
                    </a:p>
                  </a:txBody>
                  <a:tcPr/>
                </a:tc>
                <a:extLst>
                  <a:ext uri="{0D108BD9-81ED-4DB2-BD59-A6C34878D82A}">
                    <a16:rowId xmlns:a16="http://schemas.microsoft.com/office/drawing/2014/main" val="3552867012"/>
                  </a:ext>
                </a:extLst>
              </a:tr>
            </a:tbl>
          </a:graphicData>
        </a:graphic>
      </p:graphicFrame>
    </p:spTree>
    <p:extLst>
      <p:ext uri="{BB962C8B-B14F-4D97-AF65-F5344CB8AC3E}">
        <p14:creationId xmlns:p14="http://schemas.microsoft.com/office/powerpoint/2010/main" val="1902715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984500"/>
            <a:ext cx="16916400" cy="3942811"/>
          </a:xfrm>
          <a:prstGeom prst="rect">
            <a:avLst/>
          </a:prstGeom>
        </p:spPr>
        <p:txBody>
          <a:bodyPr vert="horz" wrap="square" lIns="0" tIns="12700" rIns="0" bIns="0" rtlCol="0">
            <a:spAutoFit/>
          </a:bodyPr>
          <a:lstStyle/>
          <a:p>
            <a:pPr marL="1040765" marR="5080" lvl="1" indent="-571500" algn="just">
              <a:lnSpc>
                <a:spcPct val="130000"/>
              </a:lnSpc>
              <a:buFont typeface="Wingdings" panose="05000000000000000000" pitchFamily="2" charset="2"/>
              <a:buChar char="§"/>
            </a:pPr>
            <a:r>
              <a:rPr lang="it-IT" sz="4000" spc="-5"/>
              <a:t>Bộ ba Đối tượng – Thuộc tính – Giá trị</a:t>
            </a:r>
          </a:p>
          <a:p>
            <a:pPr marL="1040765" marR="5080" lvl="1" indent="-571500" algn="just">
              <a:lnSpc>
                <a:spcPct val="130000"/>
              </a:lnSpc>
              <a:buFont typeface="Wingdings" panose="05000000000000000000" pitchFamily="2" charset="2"/>
              <a:buChar char="§"/>
            </a:pPr>
            <a:r>
              <a:rPr lang="it-IT" sz="4000" spc="-5"/>
              <a:t>Các luật dẫn</a:t>
            </a:r>
          </a:p>
          <a:p>
            <a:pPr marL="1040765" marR="5080" lvl="1" indent="-571500" algn="just">
              <a:lnSpc>
                <a:spcPct val="130000"/>
              </a:lnSpc>
              <a:buFont typeface="Wingdings" panose="05000000000000000000" pitchFamily="2" charset="2"/>
              <a:buChar char="§"/>
            </a:pPr>
            <a:r>
              <a:rPr lang="it-IT" sz="4000" spc="-5"/>
              <a:t>Mạng ngữ nghĩa</a:t>
            </a:r>
          </a:p>
          <a:p>
            <a:pPr marL="1040765" marR="5080" lvl="1" indent="-571500" algn="just">
              <a:lnSpc>
                <a:spcPct val="130000"/>
              </a:lnSpc>
              <a:buFont typeface="Wingdings" panose="05000000000000000000" pitchFamily="2" charset="2"/>
              <a:buChar char="§"/>
            </a:pPr>
            <a:r>
              <a:rPr lang="it-IT" sz="4000" spc="-5"/>
              <a:t>Frames</a:t>
            </a:r>
          </a:p>
          <a:p>
            <a:pPr marL="1040765" marR="5080" lvl="1" indent="-571500" algn="just">
              <a:lnSpc>
                <a:spcPct val="130000"/>
              </a:lnSpc>
              <a:buFont typeface="Wingdings" panose="05000000000000000000" pitchFamily="2" charset="2"/>
              <a:buChar char="§"/>
            </a:pPr>
            <a:r>
              <a:rPr lang="it-IT" sz="4000" spc="-5"/>
              <a:t>Logic</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Phương pháp biểu diễn tri thức</a:t>
            </a:r>
          </a:p>
        </p:txBody>
      </p:sp>
    </p:spTree>
    <p:extLst>
      <p:ext uri="{BB962C8B-B14F-4D97-AF65-F5344CB8AC3E}">
        <p14:creationId xmlns:p14="http://schemas.microsoft.com/office/powerpoint/2010/main" val="42130624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3478155" y="2869464"/>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3478155" y="2869464"/>
                <a:ext cx="2826601" cy="12361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bject 20">
                <a:extLst>
                  <a:ext uri="{FF2B5EF4-FFF2-40B4-BE49-F238E27FC236}">
                    <a16:creationId xmlns:a16="http://schemas.microsoft.com/office/drawing/2014/main" id="{9BB64160-E3B0-2053-A3AA-75326E41E4AC}"/>
                  </a:ext>
                </a:extLst>
              </p:cNvPr>
              <p:cNvSpPr txBox="1"/>
              <p:nvPr/>
            </p:nvSpPr>
            <p:spPr>
              <a:xfrm>
                <a:off x="6800056" y="2872840"/>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5"/>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𝑏</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𝑐</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5"/>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xmlns="">
          <p:sp>
            <p:nvSpPr>
              <p:cNvPr id="9" name="object 20">
                <a:extLst>
                  <a:ext uri="{FF2B5EF4-FFF2-40B4-BE49-F238E27FC236}">
                    <a16:creationId xmlns:a16="http://schemas.microsoft.com/office/drawing/2014/main" id="{9BB64160-E3B0-2053-A3AA-75326E41E4AC}"/>
                  </a:ext>
                </a:extLst>
              </p:cNvPr>
              <p:cNvSpPr txBox="1">
                <a:spLocks noRot="1" noChangeAspect="1" noMove="1" noResize="1" noEditPoints="1" noAdjustHandles="1" noChangeArrowheads="1" noChangeShapeType="1" noTextEdit="1"/>
              </p:cNvSpPr>
              <p:nvPr/>
            </p:nvSpPr>
            <p:spPr>
              <a:xfrm>
                <a:off x="6800056" y="2872840"/>
                <a:ext cx="2826601" cy="123617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62346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1917700"/>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1917700"/>
                <a:ext cx="5043602" cy="1956369"/>
              </a:xfrm>
              <a:prstGeom prst="rect">
                <a:avLst/>
              </a:prstGeom>
              <a:blipFill>
                <a:blip r:embed="rId3"/>
                <a:stretch>
                  <a:fillRect l="-5320" t="-1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209286"/>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209286"/>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3478155" y="2603500"/>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3478155" y="2603500"/>
                <a:ext cx="2826601" cy="12361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bject 20">
                <a:extLst>
                  <a:ext uri="{FF2B5EF4-FFF2-40B4-BE49-F238E27FC236}">
                    <a16:creationId xmlns:a16="http://schemas.microsoft.com/office/drawing/2014/main" id="{9BB64160-E3B0-2053-A3AA-75326E41E4AC}"/>
                  </a:ext>
                </a:extLst>
              </p:cNvPr>
              <p:cNvSpPr txBox="1"/>
              <p:nvPr/>
            </p:nvSpPr>
            <p:spPr>
              <a:xfrm>
                <a:off x="6800056" y="2527300"/>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5"/>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𝑏</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𝑐</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5"/>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xmlns="">
          <p:sp>
            <p:nvSpPr>
              <p:cNvPr id="9" name="object 20">
                <a:extLst>
                  <a:ext uri="{FF2B5EF4-FFF2-40B4-BE49-F238E27FC236}">
                    <a16:creationId xmlns:a16="http://schemas.microsoft.com/office/drawing/2014/main" id="{9BB64160-E3B0-2053-A3AA-75326E41E4AC}"/>
                  </a:ext>
                </a:extLst>
              </p:cNvPr>
              <p:cNvSpPr txBox="1">
                <a:spLocks noRot="1" noChangeAspect="1" noMove="1" noResize="1" noEditPoints="1" noAdjustHandles="1" noChangeArrowheads="1" noChangeShapeType="1" noTextEdit="1"/>
              </p:cNvSpPr>
              <p:nvPr/>
            </p:nvSpPr>
            <p:spPr>
              <a:xfrm>
                <a:off x="6800056" y="2527300"/>
                <a:ext cx="2826601" cy="1236172"/>
              </a:xfrm>
              <a:prstGeom prst="rect">
                <a:avLst/>
              </a:prstGeom>
              <a:blipFill>
                <a:blip r:embed="rId6"/>
                <a:stretch>
                  <a:fillRect/>
                </a:stretch>
              </a:blipFill>
            </p:spPr>
            <p:txBody>
              <a:bodyPr/>
              <a:lstStyle/>
              <a:p>
                <a:r>
                  <a:rPr lang="en-US">
                    <a:noFill/>
                  </a:rPr>
                  <a:t> </a:t>
                </a:r>
              </a:p>
            </p:txBody>
          </p:sp>
        </mc:Fallback>
      </mc:AlternateContent>
      <p:graphicFrame>
        <p:nvGraphicFramePr>
          <p:cNvPr id="5" name="Table 7">
            <a:extLst>
              <a:ext uri="{FF2B5EF4-FFF2-40B4-BE49-F238E27FC236}">
                <a16:creationId xmlns:a16="http://schemas.microsoft.com/office/drawing/2014/main" id="{F57F10A9-A5C3-E610-5128-2E8C90BFE846}"/>
              </a:ext>
            </a:extLst>
          </p:cNvPr>
          <p:cNvGraphicFramePr>
            <a:graphicFrameLocks noGrp="1"/>
          </p:cNvGraphicFramePr>
          <p:nvPr>
            <p:extLst>
              <p:ext uri="{D42A27DB-BD31-4B8C-83A1-F6EECF244321}">
                <p14:modId xmlns:p14="http://schemas.microsoft.com/office/powerpoint/2010/main" val="3733829412"/>
              </p:ext>
            </p:extLst>
          </p:nvPr>
        </p:nvGraphicFramePr>
        <p:xfrm>
          <a:off x="703828" y="3822700"/>
          <a:ext cx="17917556" cy="6720715"/>
        </p:xfrm>
        <a:graphic>
          <a:graphicData uri="http://schemas.openxmlformats.org/drawingml/2006/table">
            <a:tbl>
              <a:tblPr firstRow="1" bandRow="1">
                <a:tableStyleId>{5C22544A-7EE6-4342-B048-85BDC9FD1C3A}</a:tableStyleId>
              </a:tblPr>
              <a:tblGrid>
                <a:gridCol w="1737043">
                  <a:extLst>
                    <a:ext uri="{9D8B030D-6E8A-4147-A177-3AD203B41FA5}">
                      <a16:colId xmlns:a16="http://schemas.microsoft.com/office/drawing/2014/main" val="1109791415"/>
                    </a:ext>
                  </a:extLst>
                </a:gridCol>
                <a:gridCol w="3695813">
                  <a:extLst>
                    <a:ext uri="{9D8B030D-6E8A-4147-A177-3AD203B41FA5}">
                      <a16:colId xmlns:a16="http://schemas.microsoft.com/office/drawing/2014/main" val="579307116"/>
                    </a:ext>
                  </a:extLst>
                </a:gridCol>
                <a:gridCol w="2482107">
                  <a:extLst>
                    <a:ext uri="{9D8B030D-6E8A-4147-A177-3AD203B41FA5}">
                      <a16:colId xmlns:a16="http://schemas.microsoft.com/office/drawing/2014/main" val="2350372459"/>
                    </a:ext>
                  </a:extLst>
                </a:gridCol>
                <a:gridCol w="3364529">
                  <a:extLst>
                    <a:ext uri="{9D8B030D-6E8A-4147-A177-3AD203B41FA5}">
                      <a16:colId xmlns:a16="http://schemas.microsoft.com/office/drawing/2014/main" val="813490630"/>
                    </a:ext>
                  </a:extLst>
                </a:gridCol>
                <a:gridCol w="6638064">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r1,r2</a:t>
                      </a:r>
                    </a:p>
                  </a:txBody>
                  <a:tcPr/>
                </a:tc>
                <a:tc>
                  <a:txBody>
                    <a:bodyPr/>
                    <a:lstStyle/>
                    <a:p>
                      <a:r>
                        <a:rPr lang="en-US"/>
                        <a:t>r1,r2,r3,r4,r5,r6</a:t>
                      </a:r>
                    </a:p>
                  </a:txBody>
                  <a:tcPr/>
                </a:tc>
                <a:tc>
                  <a:txBody>
                    <a:bodyPr/>
                    <a:lstStyle/>
                    <a:p>
                      <a:r>
                        <a:rPr lang="en-US"/>
                        <a:t>VT(a,b,x): r1,r2 trong khi r4 (d), r5(c)</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a,b,c</a:t>
                      </a:r>
                    </a:p>
                  </a:txBody>
                  <a:tcPr anchor="ctr"/>
                </a:tc>
                <a:tc>
                  <a:txBody>
                    <a:bodyPr/>
                    <a:lstStyle/>
                    <a:p>
                      <a:r>
                        <a:rPr lang="en-US"/>
                        <a:t>r2,r3,r5</a:t>
                      </a:r>
                    </a:p>
                  </a:txBody>
                  <a:tcPr anchor="ctr"/>
                </a:tc>
                <a:tc>
                  <a:txBody>
                    <a:bodyPr/>
                    <a:lstStyle/>
                    <a:p>
                      <a:r>
                        <a:rPr kumimoji="0" lang="en-US" sz="2807" b="0" i="0" u="none" strike="noStrike" kern="1200" cap="none" spc="0" normalizeH="0" baseline="0" noProof="0">
                          <a:ln>
                            <a:noFill/>
                          </a:ln>
                          <a:solidFill>
                            <a:prstClr val="black"/>
                          </a:solidFill>
                          <a:effectLst/>
                          <a:uLnTx/>
                          <a:uFillTx/>
                          <a:latin typeface="Be Vietnam Pro"/>
                          <a:ea typeface="+mn-ea"/>
                          <a:cs typeface="+mn-cs"/>
                        </a:rPr>
                        <a:t>r2,r3,r4,r5,r6</a:t>
                      </a:r>
                      <a:endParaRPr lang="en-US"/>
                    </a:p>
                  </a:txBody>
                  <a:tcPr anchor="ctr"/>
                </a:tc>
                <a:tc>
                  <a:txBody>
                    <a:bodyPr/>
                    <a:lstStyle/>
                    <a:p>
                      <a:r>
                        <a:rPr lang="en-US"/>
                        <a:t>r1: bổ sung c ở vế phải vào TG. </a:t>
                      </a:r>
                    </a:p>
                    <a:p>
                      <a:r>
                        <a:rPr lang="en-US"/>
                        <a:t>Chỉ có r3, r5 thỏa c ở vế trái Ri</a:t>
                      </a:r>
                    </a:p>
                  </a:txBody>
                  <a:tcPr/>
                </a:tc>
                <a:extLst>
                  <a:ext uri="{0D108BD9-81ED-4DB2-BD59-A6C34878D82A}">
                    <a16:rowId xmlns:a16="http://schemas.microsoft.com/office/drawing/2014/main" val="1190774001"/>
                  </a:ext>
                </a:extLst>
              </a:tr>
              <a:tr h="370840">
                <a:tc>
                  <a:txBody>
                    <a:bodyPr/>
                    <a:lstStyle/>
                    <a:p>
                      <a:r>
                        <a:rPr lang="en-US"/>
                        <a:t>r2</a:t>
                      </a:r>
                    </a:p>
                  </a:txBody>
                  <a:tcPr anchor="ctr"/>
                </a:tc>
                <a:tc>
                  <a:txBody>
                    <a:bodyPr/>
                    <a:lstStyle/>
                    <a:p>
                      <a:r>
                        <a:rPr lang="en-US"/>
                        <a:t>a,b,c,d</a:t>
                      </a:r>
                    </a:p>
                  </a:txBody>
                  <a:tcPr anchor="ctr"/>
                </a:tc>
                <a:tc>
                  <a:txBody>
                    <a:bodyPr/>
                    <a:lstStyle/>
                    <a:p>
                      <a:r>
                        <a:rPr lang="en-US"/>
                        <a:t>r3,r5,r4</a:t>
                      </a:r>
                    </a:p>
                  </a:txBody>
                  <a:tcPr anchor="ctr"/>
                </a:tc>
                <a:tc>
                  <a:txBody>
                    <a:bodyPr/>
                    <a:lstStyle/>
                    <a:p>
                      <a:r>
                        <a:rPr kumimoji="0" lang="en-US" sz="2807" b="0" i="0" u="none" strike="noStrike" kern="1200" cap="none" spc="0" normalizeH="0" baseline="0" noProof="0">
                          <a:ln>
                            <a:noFill/>
                          </a:ln>
                          <a:solidFill>
                            <a:prstClr val="black"/>
                          </a:solidFill>
                          <a:effectLst/>
                          <a:uLnTx/>
                          <a:uFillTx/>
                          <a:latin typeface="Be Vietnam Pro"/>
                          <a:ea typeface="+mn-ea"/>
                          <a:cs typeface="+mn-cs"/>
                        </a:rPr>
                        <a:t>r4,r5,r6</a:t>
                      </a:r>
                      <a:endParaRPr lang="en-US"/>
                    </a:p>
                  </a:txBody>
                  <a:tcPr anchor="ctr"/>
                </a:tc>
                <a:tc>
                  <a:txBody>
                    <a:bodyPr/>
                    <a:lstStyle/>
                    <a:p>
                      <a:r>
                        <a:rPr lang="en-US"/>
                        <a:t>r2: bổ sung d vào vế phải của TG</a:t>
                      </a:r>
                    </a:p>
                    <a:p>
                      <a:r>
                        <a:rPr lang="en-US"/>
                        <a:t>chỉ có r4 thỏa k ở vế trái Ri</a:t>
                      </a:r>
                    </a:p>
                  </a:txBody>
                  <a:tcPr/>
                </a:tc>
                <a:extLst>
                  <a:ext uri="{0D108BD9-81ED-4DB2-BD59-A6C34878D82A}">
                    <a16:rowId xmlns:a16="http://schemas.microsoft.com/office/drawing/2014/main" val="315664905"/>
                  </a:ext>
                </a:extLst>
              </a:tr>
              <a:tr h="370840">
                <a:tc>
                  <a:txBody>
                    <a:bodyPr/>
                    <a:lstStyle/>
                    <a:p>
                      <a:r>
                        <a:rPr lang="en-US"/>
                        <a:t>r3</a:t>
                      </a:r>
                    </a:p>
                  </a:txBody>
                  <a:tcPr anchor="ctr"/>
                </a:tc>
                <a:tc>
                  <a:txBody>
                    <a:bodyPr/>
                    <a:lstStyle/>
                    <a:p>
                      <a:r>
                        <a:rPr lang="en-US"/>
                        <a:t>a,b,c,d,e</a:t>
                      </a:r>
                    </a:p>
                  </a:txBody>
                  <a:tcPr anchor="ctr"/>
                </a:tc>
                <a:tc>
                  <a:txBody>
                    <a:bodyPr/>
                    <a:lstStyle/>
                    <a:p>
                      <a:r>
                        <a:rPr lang="en-US">
                          <a:sym typeface="Symbol" panose="05050102010706020507" pitchFamily="18" charset="2"/>
                        </a:rPr>
                        <a:t>r5,r4</a:t>
                      </a:r>
                      <a:endParaRPr lang="en-US"/>
                    </a:p>
                  </a:txBody>
                  <a:tcPr anchor="ctr"/>
                </a:tc>
                <a:tc>
                  <a:txBody>
                    <a:bodyPr/>
                    <a:lstStyle/>
                    <a:p>
                      <a:r>
                        <a:rPr kumimoji="0" lang="en-US" sz="2807" b="0" i="0" u="none" strike="noStrike" kern="1200" cap="none" spc="0" normalizeH="0" baseline="0" noProof="0">
                          <a:ln>
                            <a:noFill/>
                          </a:ln>
                          <a:solidFill>
                            <a:prstClr val="black"/>
                          </a:solidFill>
                          <a:effectLst/>
                          <a:uLnTx/>
                          <a:uFillTx/>
                          <a:latin typeface="Be Vietnam Pro"/>
                          <a:ea typeface="+mn-ea"/>
                          <a:cs typeface="+mn-cs"/>
                        </a:rPr>
                        <a:t>r4,r5,r6</a:t>
                      </a:r>
                      <a:endParaRPr lang="en-US"/>
                    </a:p>
                  </a:txBody>
                  <a:tcPr anchor="ctr"/>
                </a:tc>
                <a:tc>
                  <a:txBody>
                    <a:bodyPr/>
                    <a:lstStyle/>
                    <a:p>
                      <a:r>
                        <a:rPr lang="en-US"/>
                        <a:t>r3: bổ sung e ở vế phải vào TG</a:t>
                      </a:r>
                    </a:p>
                    <a:p>
                      <a:r>
                        <a:rPr lang="en-US"/>
                        <a:t>Không có R thỏa chỉ +e ở vế trái Ri</a:t>
                      </a:r>
                    </a:p>
                  </a:txBody>
                  <a:tcPr/>
                </a:tc>
                <a:extLst>
                  <a:ext uri="{0D108BD9-81ED-4DB2-BD59-A6C34878D82A}">
                    <a16:rowId xmlns:a16="http://schemas.microsoft.com/office/drawing/2014/main" val="3552867012"/>
                  </a:ext>
                </a:extLst>
              </a:tr>
              <a:tr h="370840">
                <a:tc>
                  <a:txBody>
                    <a:bodyPr/>
                    <a:lstStyle/>
                    <a:p>
                      <a:r>
                        <a:rPr lang="en-US"/>
                        <a:t>r5</a:t>
                      </a:r>
                    </a:p>
                  </a:txBody>
                  <a:tcPr anchor="ctr"/>
                </a:tc>
                <a:tc>
                  <a:txBody>
                    <a:bodyPr/>
                    <a:lstStyle/>
                    <a:p>
                      <a:r>
                        <a:rPr lang="en-US"/>
                        <a:t>a,b,c,d,e,f</a:t>
                      </a:r>
                    </a:p>
                  </a:txBody>
                  <a:tcPr anchor="ctr"/>
                </a:tc>
                <a:tc>
                  <a:txBody>
                    <a:bodyPr/>
                    <a:lstStyle/>
                    <a:p>
                      <a:r>
                        <a:rPr lang="en-US"/>
                        <a:t>r4,r6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807" b="0" i="0" u="none" strike="noStrike" kern="1200" cap="none" spc="0" normalizeH="0" baseline="0" noProof="0">
                          <a:ln>
                            <a:noFill/>
                          </a:ln>
                          <a:solidFill>
                            <a:prstClr val="black"/>
                          </a:solidFill>
                          <a:effectLst/>
                          <a:uLnTx/>
                          <a:uFillTx/>
                          <a:latin typeface="Be Vietnam Pro"/>
                          <a:ea typeface="+mn-ea"/>
                          <a:cs typeface="+mn-cs"/>
                        </a:rPr>
                        <a:t>r6</a:t>
                      </a:r>
                      <a:endParaRPr lang="en-US"/>
                    </a:p>
                  </a:txBody>
                  <a:tcPr anchor="ctr"/>
                </a:tc>
                <a:tc>
                  <a:txBody>
                    <a:bodyPr/>
                    <a:lstStyle/>
                    <a:p>
                      <a:r>
                        <a:rPr lang="en-US"/>
                        <a:t>r5: bổ sung f vào vế phải của TG</a:t>
                      </a:r>
                    </a:p>
                    <a:p>
                      <a:r>
                        <a:rPr lang="en-US"/>
                        <a:t>chỉ có r6 thỏa f ở vế trái Ri</a:t>
                      </a:r>
                    </a:p>
                  </a:txBody>
                  <a:tcPr/>
                </a:tc>
                <a:extLst>
                  <a:ext uri="{0D108BD9-81ED-4DB2-BD59-A6C34878D82A}">
                    <a16:rowId xmlns:a16="http://schemas.microsoft.com/office/drawing/2014/main" val="1331410195"/>
                  </a:ext>
                </a:extLst>
              </a:tr>
              <a:tr h="370840">
                <a:tc>
                  <a:txBody>
                    <a:bodyPr/>
                    <a:lstStyle/>
                    <a:p>
                      <a:r>
                        <a:rPr lang="en-US"/>
                        <a:t>r4</a:t>
                      </a:r>
                    </a:p>
                  </a:txBody>
                  <a:tcPr anchor="ctr"/>
                </a:tc>
                <a:tc>
                  <a:txBody>
                    <a:bodyPr/>
                    <a:lstStyle/>
                    <a:p>
                      <a:r>
                        <a:rPr lang="en-US"/>
                        <a:t>a,b,c,d,e,f,</a:t>
                      </a:r>
                      <a:r>
                        <a:rPr lang="en-US">
                          <a:sym typeface="Symbol" panose="05050102010706020507" pitchFamily="18" charset="2"/>
                        </a:rPr>
                        <a:t>e</a:t>
                      </a:r>
                      <a:endParaRPr lang="en-US"/>
                    </a:p>
                  </a:txBody>
                  <a:tcPr anchor="ctr"/>
                </a:tc>
                <a:tc>
                  <a:txBody>
                    <a:bodyPr/>
                    <a:lstStyle/>
                    <a:p>
                      <a:r>
                        <a:rPr lang="en-US"/>
                        <a:t>r6</a:t>
                      </a:r>
                    </a:p>
                  </a:txBody>
                  <a:tcPr anchor="ctr"/>
                </a:tc>
                <a:tc>
                  <a:txBody>
                    <a:bodyPr/>
                    <a:lstStyle/>
                    <a:p>
                      <a:r>
                        <a:rPr lang="en-US">
                          <a:sym typeface="Symbol" panose="05050102010706020507" pitchFamily="18" charset="2"/>
                        </a:rPr>
                        <a:t></a:t>
                      </a:r>
                      <a:endParaRPr lang="en-US"/>
                    </a:p>
                  </a:txBody>
                  <a:tcPr anchor="ctr"/>
                </a:tc>
                <a:tc>
                  <a:txBody>
                    <a:bodyPr/>
                    <a:lstStyle/>
                    <a:p>
                      <a:r>
                        <a:rPr lang="en-US"/>
                        <a:t>r4: bổ sung e vào vế phải của TG</a:t>
                      </a:r>
                    </a:p>
                    <a:p>
                      <a:r>
                        <a:rPr lang="en-US"/>
                        <a:t>Không có Ri nào được bổ sung</a:t>
                      </a:r>
                    </a:p>
                    <a:p>
                      <a:r>
                        <a:rPr lang="en-US"/>
                        <a:t>(vì e đã có trước đó)</a:t>
                      </a:r>
                    </a:p>
                  </a:txBody>
                  <a:tcPr/>
                </a:tc>
                <a:extLst>
                  <a:ext uri="{0D108BD9-81ED-4DB2-BD59-A6C34878D82A}">
                    <a16:rowId xmlns:a16="http://schemas.microsoft.com/office/drawing/2014/main" val="3295903725"/>
                  </a:ext>
                </a:extLst>
              </a:tr>
              <a:tr h="370840">
                <a:tc>
                  <a:txBody>
                    <a:bodyPr/>
                    <a:lstStyle/>
                    <a:p>
                      <a:r>
                        <a:rPr lang="en-US"/>
                        <a:t>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a,b,c,d,e,f,</a:t>
                      </a:r>
                      <a:r>
                        <a:rPr lang="en-US">
                          <a:sym typeface="Symbol" panose="05050102010706020507" pitchFamily="18" charset="2"/>
                        </a:rPr>
                        <a:t>g</a:t>
                      </a:r>
                      <a:endParaRPr lang="en-US"/>
                    </a:p>
                  </a:txBody>
                  <a:tcPr anchor="ctr"/>
                </a:tc>
                <a:tc>
                  <a:txBody>
                    <a:bodyPr/>
                    <a:lstStyle/>
                    <a:p>
                      <a:endParaRPr lang="en-US"/>
                    </a:p>
                  </a:txBody>
                  <a:tcPr anchor="ctr"/>
                </a:tc>
                <a:tc>
                  <a:txBody>
                    <a:bodyPr/>
                    <a:lstStyle/>
                    <a:p>
                      <a:endParaRPr lang="en-US"/>
                    </a:p>
                  </a:txBody>
                  <a:tcPr anchor="ctr"/>
                </a:tc>
                <a:tc>
                  <a:txBody>
                    <a:bodyPr/>
                    <a:lstStyle/>
                    <a:p>
                      <a:r>
                        <a:rPr lang="en-US"/>
                        <a:t>Đã có g ở kết luận</a:t>
                      </a:r>
                      <a:r>
                        <a:rPr lang="en-US">
                          <a:solidFill>
                            <a:srgbClr val="FF0000"/>
                          </a:solidFill>
                        </a:rPr>
                        <a:t>: DỪNG</a:t>
                      </a:r>
                    </a:p>
                  </a:txBody>
                  <a:tcPr/>
                </a:tc>
                <a:extLst>
                  <a:ext uri="{0D108BD9-81ED-4DB2-BD59-A6C34878D82A}">
                    <a16:rowId xmlns:a16="http://schemas.microsoft.com/office/drawing/2014/main" val="1730597478"/>
                  </a:ext>
                </a:extLst>
              </a:tr>
            </a:tbl>
          </a:graphicData>
        </a:graphic>
      </p:graphicFrame>
    </p:spTree>
    <p:extLst>
      <p:ext uri="{BB962C8B-B14F-4D97-AF65-F5344CB8AC3E}">
        <p14:creationId xmlns:p14="http://schemas.microsoft.com/office/powerpoint/2010/main" val="2404582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4399756" y="2869464"/>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4399756" y="2869464"/>
                <a:ext cx="2826601" cy="123617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1671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4399756" y="2869464"/>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4399756" y="2869464"/>
                <a:ext cx="2826601" cy="1236172"/>
              </a:xfrm>
              <a:prstGeom prst="rect">
                <a:avLst/>
              </a:prstGeom>
              <a:blipFill>
                <a:blip r:embed="rId5"/>
                <a:stretch>
                  <a:fillRect/>
                </a:stretch>
              </a:blipFill>
            </p:spPr>
            <p:txBody>
              <a:bodyPr/>
              <a:lstStyle/>
              <a:p>
                <a:r>
                  <a:rPr lang="en-US">
                    <a:noFill/>
                  </a:rPr>
                  <a:t> </a:t>
                </a:r>
              </a:p>
            </p:txBody>
          </p:sp>
        </mc:Fallback>
      </mc:AlternateContent>
      <p:graphicFrame>
        <p:nvGraphicFramePr>
          <p:cNvPr id="5" name="Table 7">
            <a:extLst>
              <a:ext uri="{FF2B5EF4-FFF2-40B4-BE49-F238E27FC236}">
                <a16:creationId xmlns:a16="http://schemas.microsoft.com/office/drawing/2014/main" id="{7DF960D6-7EE9-900C-8A78-E17769889F59}"/>
              </a:ext>
            </a:extLst>
          </p:cNvPr>
          <p:cNvGraphicFramePr>
            <a:graphicFrameLocks noGrp="1"/>
          </p:cNvGraphicFramePr>
          <p:nvPr/>
        </p:nvGraphicFramePr>
        <p:xfrm>
          <a:off x="818126" y="4432300"/>
          <a:ext cx="17145230" cy="2504759"/>
        </p:xfrm>
        <a:graphic>
          <a:graphicData uri="http://schemas.openxmlformats.org/drawingml/2006/table">
            <a:tbl>
              <a:tblPr firstRow="1" bandRow="1">
                <a:tableStyleId>{5C22544A-7EE6-4342-B048-85BDC9FD1C3A}</a:tableStyleId>
              </a:tblPr>
              <a:tblGrid>
                <a:gridCol w="1938558">
                  <a:extLst>
                    <a:ext uri="{9D8B030D-6E8A-4147-A177-3AD203B41FA5}">
                      <a16:colId xmlns:a16="http://schemas.microsoft.com/office/drawing/2014/main" val="1109791415"/>
                    </a:ext>
                  </a:extLst>
                </a:gridCol>
                <a:gridCol w="1631559">
                  <a:extLst>
                    <a:ext uri="{9D8B030D-6E8A-4147-A177-3AD203B41FA5}">
                      <a16:colId xmlns:a16="http://schemas.microsoft.com/office/drawing/2014/main" val="579307116"/>
                    </a:ext>
                  </a:extLst>
                </a:gridCol>
                <a:gridCol w="2698894">
                  <a:extLst>
                    <a:ext uri="{9D8B030D-6E8A-4147-A177-3AD203B41FA5}">
                      <a16:colId xmlns:a16="http://schemas.microsoft.com/office/drawing/2014/main" val="2350372459"/>
                    </a:ext>
                  </a:extLst>
                </a:gridCol>
                <a:gridCol w="3658387">
                  <a:extLst>
                    <a:ext uri="{9D8B030D-6E8A-4147-A177-3AD203B41FA5}">
                      <a16:colId xmlns:a16="http://schemas.microsoft.com/office/drawing/2014/main" val="813490630"/>
                    </a:ext>
                  </a:extLst>
                </a:gridCol>
                <a:gridCol w="7217832">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r3,r4</a:t>
                      </a:r>
                    </a:p>
                  </a:txBody>
                  <a:tcPr/>
                </a:tc>
                <a:tc>
                  <a:txBody>
                    <a:bodyPr/>
                    <a:lstStyle/>
                    <a:p>
                      <a:r>
                        <a:rPr lang="en-US"/>
                        <a:t>r1,r2,r3,r4</a:t>
                      </a:r>
                    </a:p>
                  </a:txBody>
                  <a:tcPr/>
                </a:tc>
                <a:tc>
                  <a:txBody>
                    <a:bodyPr/>
                    <a:lstStyle/>
                    <a:p>
                      <a:r>
                        <a:rPr lang="en-US"/>
                        <a:t>VT(a,b): r1 (chứa c), r2(chứa e) ở VT</a:t>
                      </a:r>
                    </a:p>
                  </a:txBody>
                  <a:tcPr/>
                </a:tc>
                <a:extLst>
                  <a:ext uri="{0D108BD9-81ED-4DB2-BD59-A6C34878D82A}">
                    <a16:rowId xmlns:a16="http://schemas.microsoft.com/office/drawing/2014/main" val="3558861815"/>
                  </a:ext>
                </a:extLst>
              </a:tr>
              <a:tr h="370840">
                <a:tc>
                  <a:txBody>
                    <a:bodyPr/>
                    <a:lstStyle/>
                    <a:p>
                      <a:r>
                        <a:rPr lang="en-US"/>
                        <a:t>r3</a:t>
                      </a:r>
                    </a:p>
                  </a:txBody>
                  <a:tcPr anchor="ctr"/>
                </a:tc>
                <a:tc>
                  <a:txBody>
                    <a:bodyPr/>
                    <a:lstStyle/>
                    <a:p>
                      <a:r>
                        <a:rPr lang="en-US"/>
                        <a:t>a,b,e</a:t>
                      </a:r>
                    </a:p>
                  </a:txBody>
                  <a:tcPr anchor="ctr"/>
                </a:tc>
                <a:tc>
                  <a:txBody>
                    <a:bodyPr/>
                    <a:lstStyle/>
                    <a:p>
                      <a:r>
                        <a:rPr lang="en-US"/>
                        <a:t>r4,r2</a:t>
                      </a:r>
                    </a:p>
                  </a:txBody>
                  <a:tcPr anchor="ctr"/>
                </a:tc>
                <a:tc>
                  <a:txBody>
                    <a:bodyPr/>
                    <a:lstStyle/>
                    <a:p>
                      <a:r>
                        <a:rPr lang="en-US"/>
                        <a:t>r2</a:t>
                      </a:r>
                    </a:p>
                  </a:txBody>
                  <a:tcPr anchor="ctr"/>
                </a:tc>
                <a:tc>
                  <a:txBody>
                    <a:bodyPr/>
                    <a:lstStyle/>
                    <a:p>
                      <a:r>
                        <a:rPr lang="en-US"/>
                        <a:t>r3: bổ sung e ở vế phải vào TG. </a:t>
                      </a:r>
                    </a:p>
                    <a:p>
                      <a:r>
                        <a:rPr lang="en-US"/>
                        <a:t>Chỉ có r2 thỏa e ở vế trái Ri</a:t>
                      </a:r>
                    </a:p>
                  </a:txBody>
                  <a:tcPr/>
                </a:tc>
                <a:extLst>
                  <a:ext uri="{0D108BD9-81ED-4DB2-BD59-A6C34878D82A}">
                    <a16:rowId xmlns:a16="http://schemas.microsoft.com/office/drawing/2014/main" val="1190774001"/>
                  </a:ext>
                </a:extLst>
              </a:tr>
              <a:tr h="370840">
                <a:tc>
                  <a:txBody>
                    <a:bodyPr/>
                    <a:lstStyle/>
                    <a:p>
                      <a:r>
                        <a:rPr lang="en-US"/>
                        <a:t>r4</a:t>
                      </a:r>
                    </a:p>
                  </a:txBody>
                  <a:tcPr anchor="ctr"/>
                </a:tc>
                <a:tc>
                  <a:txBody>
                    <a:bodyPr/>
                    <a:lstStyle/>
                    <a:p>
                      <a:r>
                        <a:rPr lang="en-US"/>
                        <a:t>a,b,e,d</a:t>
                      </a:r>
                    </a:p>
                  </a:txBody>
                  <a:tcPr anchor="ctr"/>
                </a:tc>
                <a:tc>
                  <a:txBody>
                    <a:bodyPr/>
                    <a:lstStyle/>
                    <a:p>
                      <a:endParaRPr lang="en-US"/>
                    </a:p>
                  </a:txBody>
                  <a:tcPr anchor="ctr"/>
                </a:tc>
                <a:tc>
                  <a:txBody>
                    <a:bodyPr/>
                    <a:lstStyle/>
                    <a:p>
                      <a:r>
                        <a:rPr lang="en-US">
                          <a:sym typeface="Symbol" panose="05050102010706020507" pitchFamily="18" charset="2"/>
                        </a:rPr>
                        <a:t></a:t>
                      </a:r>
                      <a:endParaRPr lang="en-US"/>
                    </a:p>
                  </a:txBody>
                  <a:tcPr anchor="ctr"/>
                </a:tc>
                <a:tc>
                  <a:txBody>
                    <a:bodyPr/>
                    <a:lstStyle/>
                    <a:p>
                      <a:r>
                        <a:rPr lang="en-US"/>
                        <a:t>d đã có ở phần kết luận: </a:t>
                      </a:r>
                      <a:r>
                        <a:rPr lang="en-US">
                          <a:solidFill>
                            <a:srgbClr val="FF0000"/>
                          </a:solidFill>
                        </a:rPr>
                        <a:t>DỪNG</a:t>
                      </a:r>
                      <a:endParaRPr lang="en-US"/>
                    </a:p>
                  </a:txBody>
                  <a:tcPr/>
                </a:tc>
                <a:extLst>
                  <a:ext uri="{0D108BD9-81ED-4DB2-BD59-A6C34878D82A}">
                    <a16:rowId xmlns:a16="http://schemas.microsoft.com/office/drawing/2014/main" val="3552867012"/>
                  </a:ext>
                </a:extLst>
              </a:tr>
            </a:tbl>
          </a:graphicData>
        </a:graphic>
      </p:graphicFrame>
    </p:spTree>
    <p:extLst>
      <p:ext uri="{BB962C8B-B14F-4D97-AF65-F5344CB8AC3E}">
        <p14:creationId xmlns:p14="http://schemas.microsoft.com/office/powerpoint/2010/main" val="40298848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2596673"/>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2596673"/>
              </a:xfrm>
              <a:prstGeom prst="rect">
                <a:avLst/>
              </a:prstGeom>
              <a:blipFill>
                <a:blip r:embed="rId3"/>
                <a:stretch>
                  <a:fillRect l="-5320" t="-9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𝑖</m:t>
                      </m:r>
                      <m:r>
                        <a:rPr lang="en-US" sz="3200" b="0" i="1" spc="-5" smtClean="0">
                          <a:latin typeface="Cambria Math" panose="02040503050406030204" pitchFamily="18" charset="0"/>
                          <a:ea typeface="Cambria Math" panose="02040503050406030204" pitchFamily="18" charset="0"/>
                        </a:rPr>
                        <m:t>=1}</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4018756" y="2829517"/>
                <a:ext cx="3505200" cy="1876476"/>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4"/>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4"/>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4"/>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4018756" y="2829517"/>
                <a:ext cx="3505200" cy="187647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bject 20">
                <a:extLst>
                  <a:ext uri="{FF2B5EF4-FFF2-40B4-BE49-F238E27FC236}">
                    <a16:creationId xmlns:a16="http://schemas.microsoft.com/office/drawing/2014/main" id="{CBDE0DD7-7518-8506-03EC-C2CE1536CF6C}"/>
                  </a:ext>
                </a:extLst>
              </p:cNvPr>
              <p:cNvSpPr txBox="1"/>
              <p:nvPr/>
            </p:nvSpPr>
            <p:spPr>
              <a:xfrm>
                <a:off x="7752555" y="2788427"/>
                <a:ext cx="3505200" cy="1876476"/>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𝑡</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𝑖</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𝑖</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𝑞</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𝑖</m:t>
                    </m:r>
                  </m:oMath>
                </a14:m>
                <a:endParaRPr lang="en-US" sz="3200" b="0" spc="-5">
                  <a:ea typeface="Cambria Math" panose="02040503050406030204" pitchFamily="18" charset="0"/>
                </a:endParaRPr>
              </a:p>
            </p:txBody>
          </p:sp>
        </mc:Choice>
        <mc:Fallback xmlns="">
          <p:sp>
            <p:nvSpPr>
              <p:cNvPr id="5" name="object 20">
                <a:extLst>
                  <a:ext uri="{FF2B5EF4-FFF2-40B4-BE49-F238E27FC236}">
                    <a16:creationId xmlns:a16="http://schemas.microsoft.com/office/drawing/2014/main" id="{CBDE0DD7-7518-8506-03EC-C2CE1536CF6C}"/>
                  </a:ext>
                </a:extLst>
              </p:cNvPr>
              <p:cNvSpPr txBox="1">
                <a:spLocks noRot="1" noChangeAspect="1" noMove="1" noResize="1" noEditPoints="1" noAdjustHandles="1" noChangeArrowheads="1" noChangeShapeType="1" noTextEdit="1"/>
              </p:cNvSpPr>
              <p:nvPr/>
            </p:nvSpPr>
            <p:spPr>
              <a:xfrm>
                <a:off x="7752555" y="2788427"/>
                <a:ext cx="3505200" cy="187647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99832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p:graphicFrame>
        <p:nvGraphicFramePr>
          <p:cNvPr id="6" name="Table 7">
            <a:extLst>
              <a:ext uri="{FF2B5EF4-FFF2-40B4-BE49-F238E27FC236}">
                <a16:creationId xmlns:a16="http://schemas.microsoft.com/office/drawing/2014/main" id="{47B01D1A-6FB1-1B94-1357-5AC1EE5E27EA}"/>
              </a:ext>
            </a:extLst>
          </p:cNvPr>
          <p:cNvGraphicFramePr>
            <a:graphicFrameLocks noGrp="1"/>
          </p:cNvGraphicFramePr>
          <p:nvPr>
            <p:extLst>
              <p:ext uri="{D42A27DB-BD31-4B8C-83A1-F6EECF244321}">
                <p14:modId xmlns:p14="http://schemas.microsoft.com/office/powerpoint/2010/main" val="2029043529"/>
              </p:ext>
            </p:extLst>
          </p:nvPr>
        </p:nvGraphicFramePr>
        <p:xfrm>
          <a:off x="818126" y="2374900"/>
          <a:ext cx="17525048" cy="7667753"/>
        </p:xfrm>
        <a:graphic>
          <a:graphicData uri="http://schemas.openxmlformats.org/drawingml/2006/table">
            <a:tbl>
              <a:tblPr firstRow="1" bandRow="1">
                <a:tableStyleId>{5C22544A-7EE6-4342-B048-85BDC9FD1C3A}</a:tableStyleId>
              </a:tblPr>
              <a:tblGrid>
                <a:gridCol w="1737043">
                  <a:extLst>
                    <a:ext uri="{9D8B030D-6E8A-4147-A177-3AD203B41FA5}">
                      <a16:colId xmlns:a16="http://schemas.microsoft.com/office/drawing/2014/main" val="1109791415"/>
                    </a:ext>
                  </a:extLst>
                </a:gridCol>
                <a:gridCol w="2910205">
                  <a:extLst>
                    <a:ext uri="{9D8B030D-6E8A-4147-A177-3AD203B41FA5}">
                      <a16:colId xmlns:a16="http://schemas.microsoft.com/office/drawing/2014/main" val="579307116"/>
                    </a:ext>
                  </a:extLst>
                </a:gridCol>
                <a:gridCol w="2001581">
                  <a:extLst>
                    <a:ext uri="{9D8B030D-6E8A-4147-A177-3AD203B41FA5}">
                      <a16:colId xmlns:a16="http://schemas.microsoft.com/office/drawing/2014/main" val="2350372459"/>
                    </a:ext>
                  </a:extLst>
                </a:gridCol>
                <a:gridCol w="3658387">
                  <a:extLst>
                    <a:ext uri="{9D8B030D-6E8A-4147-A177-3AD203B41FA5}">
                      <a16:colId xmlns:a16="http://schemas.microsoft.com/office/drawing/2014/main" val="813490630"/>
                    </a:ext>
                  </a:extLst>
                </a:gridCol>
                <a:gridCol w="7217832">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r1,r2,r3</a:t>
                      </a:r>
                    </a:p>
                  </a:txBody>
                  <a:tcPr/>
                </a:tc>
                <a:tc>
                  <a:txBody>
                    <a:bodyPr/>
                    <a:lstStyle/>
                    <a:p>
                      <a:r>
                        <a:rPr lang="en-US"/>
                        <a:t>r1,r2,r3,r4,r5,..,r9</a:t>
                      </a:r>
                    </a:p>
                  </a:txBody>
                  <a:tcPr/>
                </a:tc>
                <a:tc>
                  <a:txBody>
                    <a:bodyPr/>
                    <a:lstStyle/>
                    <a:p>
                      <a:r>
                        <a:rPr lang="en-US"/>
                        <a:t>VT(a,b): chỉ có r1,2,3 chứa a,b ở VT</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a,b,c</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r2,r3,</a:t>
                      </a:r>
                      <a:r>
                        <a:rPr lang="en-US">
                          <a:sym typeface="Symbol" panose="05050102010706020507" pitchFamily="18" charset="2"/>
                        </a:rPr>
                        <a:t></a:t>
                      </a:r>
                      <a:endParaRPr lang="en-US"/>
                    </a:p>
                  </a:txBody>
                  <a:tcPr anchor="ctr"/>
                </a:tc>
                <a:tc>
                  <a:txBody>
                    <a:bodyPr/>
                    <a:lstStyle/>
                    <a:p>
                      <a:r>
                        <a:rPr lang="en-US"/>
                        <a:t>r2,r3,r4,r5,r6,..,r9</a:t>
                      </a:r>
                    </a:p>
                  </a:txBody>
                  <a:tcPr anchor="ctr"/>
                </a:tc>
                <a:tc>
                  <a:txBody>
                    <a:bodyPr/>
                    <a:lstStyle/>
                    <a:p>
                      <a:r>
                        <a:rPr lang="en-US"/>
                        <a:t>r1: bổ sung c ở vế phải vào TG. </a:t>
                      </a:r>
                    </a:p>
                    <a:p>
                      <a:r>
                        <a:rPr lang="en-US"/>
                        <a:t>Không có Ri thỏa chỉ có c ở VT</a:t>
                      </a:r>
                    </a:p>
                  </a:txBody>
                  <a:tcPr/>
                </a:tc>
                <a:extLst>
                  <a:ext uri="{0D108BD9-81ED-4DB2-BD59-A6C34878D82A}">
                    <a16:rowId xmlns:a16="http://schemas.microsoft.com/office/drawing/2014/main" val="1190774001"/>
                  </a:ext>
                </a:extLst>
              </a:tr>
              <a:tr h="370840">
                <a:tc>
                  <a:txBody>
                    <a:bodyPr/>
                    <a:lstStyle/>
                    <a:p>
                      <a:r>
                        <a:rPr lang="en-US"/>
                        <a:t>r2</a:t>
                      </a:r>
                    </a:p>
                  </a:txBody>
                  <a:tcPr anchor="ctr"/>
                </a:tc>
                <a:tc>
                  <a:txBody>
                    <a:bodyPr/>
                    <a:lstStyle/>
                    <a:p>
                      <a:r>
                        <a:rPr lang="en-US"/>
                        <a:t>a,b,c,p</a:t>
                      </a:r>
                    </a:p>
                  </a:txBody>
                  <a:tcPr anchor="ctr"/>
                </a:tc>
                <a:tc>
                  <a:txBody>
                    <a:bodyPr/>
                    <a:lstStyle/>
                    <a:p>
                      <a:r>
                        <a:rPr lang="en-US"/>
                        <a:t>r3,r4</a:t>
                      </a:r>
                    </a:p>
                  </a:txBody>
                  <a:tcPr anchor="ctr"/>
                </a:tc>
                <a:tc>
                  <a:txBody>
                    <a:bodyPr/>
                    <a:lstStyle/>
                    <a:p>
                      <a:r>
                        <a:rPr lang="en-US"/>
                        <a:t>r3,r4,r5,r6,r7,..,r9</a:t>
                      </a:r>
                    </a:p>
                  </a:txBody>
                  <a:tcPr anchor="ctr"/>
                </a:tc>
                <a:tc>
                  <a:txBody>
                    <a:bodyPr/>
                    <a:lstStyle/>
                    <a:p>
                      <a:r>
                        <a:rPr lang="en-US"/>
                        <a:t>r2: bổ sung p ở vế phải vào TG. </a:t>
                      </a:r>
                    </a:p>
                    <a:p>
                      <a:r>
                        <a:rPr lang="en-US"/>
                        <a:t>r4 thỏa chỉ có p ở VT của Ri</a:t>
                      </a:r>
                    </a:p>
                  </a:txBody>
                  <a:tcPr/>
                </a:tc>
                <a:extLst>
                  <a:ext uri="{0D108BD9-81ED-4DB2-BD59-A6C34878D82A}">
                    <a16:rowId xmlns:a16="http://schemas.microsoft.com/office/drawing/2014/main" val="3552867012"/>
                  </a:ext>
                </a:extLst>
              </a:tr>
              <a:tr h="370840">
                <a:tc>
                  <a:txBody>
                    <a:bodyPr/>
                    <a:lstStyle/>
                    <a:p>
                      <a:r>
                        <a:rPr lang="en-US"/>
                        <a:t>r3</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p>
                  </a:txBody>
                  <a:tcPr anchor="ctr"/>
                </a:tc>
                <a:tc>
                  <a:txBody>
                    <a:bodyPr/>
                    <a:lstStyle/>
                    <a:p>
                      <a:r>
                        <a:rPr lang="en-US"/>
                        <a:t>r4,r5,r6</a:t>
                      </a:r>
                    </a:p>
                  </a:txBody>
                  <a:tcPr anchor="ctr"/>
                </a:tc>
                <a:tc>
                  <a:txBody>
                    <a:bodyPr/>
                    <a:lstStyle/>
                    <a:p>
                      <a:r>
                        <a:rPr lang="en-US"/>
                        <a:t>r4,r5,r6,r7,r8,r9</a:t>
                      </a:r>
                    </a:p>
                  </a:txBody>
                  <a:tcPr anchor="ctr"/>
                </a:tc>
                <a:tc>
                  <a:txBody>
                    <a:bodyPr/>
                    <a:lstStyle/>
                    <a:p>
                      <a:r>
                        <a:rPr lang="en-US"/>
                        <a:t>r3: bổ sung d ở vế phải vào TG. </a:t>
                      </a:r>
                    </a:p>
                    <a:p>
                      <a:r>
                        <a:rPr lang="en-US"/>
                        <a:t>r5,r6 thỏa chỉ có p ở VT của Ri</a:t>
                      </a:r>
                    </a:p>
                  </a:txBody>
                  <a:tcPr/>
                </a:tc>
                <a:extLst>
                  <a:ext uri="{0D108BD9-81ED-4DB2-BD59-A6C34878D82A}">
                    <a16:rowId xmlns:a16="http://schemas.microsoft.com/office/drawing/2014/main" val="2985347309"/>
                  </a:ext>
                </a:extLst>
              </a:tr>
              <a:tr h="370840">
                <a:tc>
                  <a:txBody>
                    <a:bodyPr/>
                    <a:lstStyle/>
                    <a:p>
                      <a:r>
                        <a:rPr lang="en-US"/>
                        <a:t>r4</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r>
                        <a:rPr lang="en-US">
                          <a:sym typeface="Symbol" panose="05050102010706020507" pitchFamily="18" charset="2"/>
                        </a:rPr>
                        <a:t>f</a:t>
                      </a:r>
                      <a:endParaRPr lang="en-US"/>
                    </a:p>
                  </a:txBody>
                  <a:tcPr anchor="ctr"/>
                </a:tc>
                <a:tc>
                  <a:txBody>
                    <a:bodyPr/>
                    <a:lstStyle/>
                    <a:p>
                      <a:r>
                        <a:rPr lang="en-US"/>
                        <a:t>r5,r6</a:t>
                      </a:r>
                    </a:p>
                  </a:txBody>
                  <a:tcPr anchor="ctr"/>
                </a:tc>
                <a:tc>
                  <a:txBody>
                    <a:bodyPr/>
                    <a:lstStyle/>
                    <a:p>
                      <a:r>
                        <a:rPr lang="en-US"/>
                        <a:t>r5,r6,r7,r8,r9</a:t>
                      </a:r>
                    </a:p>
                  </a:txBody>
                  <a:tcPr anchor="ctr"/>
                </a:tc>
                <a:tc>
                  <a:txBody>
                    <a:bodyPr/>
                    <a:lstStyle/>
                    <a:p>
                      <a:r>
                        <a:rPr lang="en-US"/>
                        <a:t>r4: bổ sung f ở vế phải vào TG. </a:t>
                      </a:r>
                    </a:p>
                    <a:p>
                      <a:r>
                        <a:rPr lang="en-US"/>
                        <a:t>r5,r6 thỏa chỉ có p ở VT của Ri (đã có)</a:t>
                      </a:r>
                    </a:p>
                  </a:txBody>
                  <a:tcPr/>
                </a:tc>
                <a:extLst>
                  <a:ext uri="{0D108BD9-81ED-4DB2-BD59-A6C34878D82A}">
                    <a16:rowId xmlns:a16="http://schemas.microsoft.com/office/drawing/2014/main" val="4158406557"/>
                  </a:ext>
                </a:extLst>
              </a:tr>
              <a:tr h="370840">
                <a:tc>
                  <a:txBody>
                    <a:bodyPr/>
                    <a:lstStyle/>
                    <a:p>
                      <a:r>
                        <a:rPr lang="en-US"/>
                        <a:t>r5</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r>
                        <a:rPr lang="en-US">
                          <a:sym typeface="Symbol" panose="05050102010706020507" pitchFamily="18" charset="2"/>
                        </a:rPr>
                        <a:t>f,h</a:t>
                      </a:r>
                      <a:endParaRPr lang="en-US"/>
                    </a:p>
                  </a:txBody>
                  <a:tcPr anchor="ctr"/>
                </a:tc>
                <a:tc>
                  <a:txBody>
                    <a:bodyPr/>
                    <a:lstStyle/>
                    <a:p>
                      <a:r>
                        <a:rPr lang="en-US"/>
                        <a:t>r6,</a:t>
                      </a:r>
                      <a:r>
                        <a:rPr lang="en-US">
                          <a:sym typeface="Symbol" panose="05050102010706020507" pitchFamily="18" charset="2"/>
                        </a:rPr>
                        <a:t></a:t>
                      </a:r>
                      <a:endParaRPr lang="en-US"/>
                    </a:p>
                  </a:txBody>
                  <a:tcPr anchor="ctr"/>
                </a:tc>
                <a:tc>
                  <a:txBody>
                    <a:bodyPr/>
                    <a:lstStyle/>
                    <a:p>
                      <a:r>
                        <a:rPr lang="en-US"/>
                        <a:t>r6,r7,r8,r9</a:t>
                      </a:r>
                    </a:p>
                  </a:txBody>
                  <a:tcPr anchor="ctr"/>
                </a:tc>
                <a:tc>
                  <a:txBody>
                    <a:bodyPr/>
                    <a:lstStyle/>
                    <a:p>
                      <a:r>
                        <a:rPr lang="en-US"/>
                        <a:t>r5: bổ sung h ở vế phải vào TG. </a:t>
                      </a:r>
                    </a:p>
                    <a:p>
                      <a:r>
                        <a:rPr lang="en-US"/>
                        <a:t>Không có Ri thỏa chỉ có c ở VT</a:t>
                      </a:r>
                    </a:p>
                  </a:txBody>
                  <a:tcPr/>
                </a:tc>
                <a:extLst>
                  <a:ext uri="{0D108BD9-81ED-4DB2-BD59-A6C34878D82A}">
                    <a16:rowId xmlns:a16="http://schemas.microsoft.com/office/drawing/2014/main" val="3057457285"/>
                  </a:ext>
                </a:extLst>
              </a:tr>
              <a:tr h="370840">
                <a:tc>
                  <a:txBody>
                    <a:bodyPr/>
                    <a:lstStyle/>
                    <a:p>
                      <a:r>
                        <a:rPr lang="en-US"/>
                        <a:t>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r>
                        <a:rPr lang="en-US">
                          <a:sym typeface="Symbol" panose="05050102010706020507" pitchFamily="18" charset="2"/>
                        </a:rPr>
                        <a:t>f,h,k</a:t>
                      </a:r>
                      <a:endParaRPr lang="en-US"/>
                    </a:p>
                  </a:txBody>
                  <a:tcPr anchor="ctr"/>
                </a:tc>
                <a:tc>
                  <a:txBody>
                    <a:bodyPr/>
                    <a:lstStyle/>
                    <a:p>
                      <a:r>
                        <a:rPr lang="en-US"/>
                        <a:t>r8</a:t>
                      </a:r>
                    </a:p>
                  </a:txBody>
                  <a:tcPr anchor="ctr"/>
                </a:tc>
                <a:tc>
                  <a:txBody>
                    <a:bodyPr/>
                    <a:lstStyle/>
                    <a:p>
                      <a:r>
                        <a:rPr lang="en-US"/>
                        <a:t>r7,r8,r9</a:t>
                      </a:r>
                    </a:p>
                  </a:txBody>
                  <a:tcPr anchor="ctr"/>
                </a:tc>
                <a:tc>
                  <a:txBody>
                    <a:bodyPr/>
                    <a:lstStyle/>
                    <a:p>
                      <a:r>
                        <a:rPr lang="en-US"/>
                        <a:t>r6: bổ sung k ở vế phải vào TG. </a:t>
                      </a:r>
                    </a:p>
                    <a:p>
                      <a:r>
                        <a:rPr lang="en-US"/>
                        <a:t>r8 thỏa chỉ có k ở VT của Ri</a:t>
                      </a:r>
                    </a:p>
                  </a:txBody>
                  <a:tcPr/>
                </a:tc>
                <a:extLst>
                  <a:ext uri="{0D108BD9-81ED-4DB2-BD59-A6C34878D82A}">
                    <a16:rowId xmlns:a16="http://schemas.microsoft.com/office/drawing/2014/main" val="3170500856"/>
                  </a:ext>
                </a:extLst>
              </a:tr>
              <a:tr h="370840">
                <a:tc>
                  <a:txBody>
                    <a:bodyPr/>
                    <a:lstStyle/>
                    <a:p>
                      <a:r>
                        <a:rPr lang="en-US"/>
                        <a:t>r8</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r>
                        <a:rPr lang="en-US">
                          <a:sym typeface="Symbol" panose="05050102010706020507" pitchFamily="18" charset="2"/>
                        </a:rPr>
                        <a:t>f,h,k,i</a:t>
                      </a:r>
                      <a:endParaRPr lang="en-US"/>
                    </a:p>
                  </a:txBody>
                  <a:tcPr anchor="ctr"/>
                </a:tc>
                <a:tc>
                  <a:txBody>
                    <a:bodyPr/>
                    <a:lstStyle/>
                    <a:p>
                      <a:endParaRPr lang="en-US"/>
                    </a:p>
                  </a:txBody>
                  <a:tcPr anchor="ctr"/>
                </a:tc>
                <a:tc>
                  <a:txBody>
                    <a:bodyPr/>
                    <a:lstStyle/>
                    <a:p>
                      <a:endParaRPr lang="en-US"/>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r8: bổ sung i ở vế phải vào TG. </a:t>
                      </a:r>
                    </a:p>
                    <a:p>
                      <a:pPr marL="0" marR="0" lvl="0" indent="0" algn="l" defTabSz="1425732" rtl="0" eaLnBrk="1" fontAlgn="auto" latinLnBrk="0" hangingPunct="1">
                        <a:lnSpc>
                          <a:spcPct val="100000"/>
                        </a:lnSpc>
                        <a:spcBef>
                          <a:spcPts val="0"/>
                        </a:spcBef>
                        <a:spcAft>
                          <a:spcPts val="0"/>
                        </a:spcAft>
                        <a:buClrTx/>
                        <a:buSzTx/>
                        <a:buFontTx/>
                        <a:buNone/>
                        <a:tabLst/>
                        <a:defRPr/>
                      </a:pPr>
                      <a:r>
                        <a:rPr lang="en-US"/>
                        <a:t>i đã có ở phần kết luận: </a:t>
                      </a:r>
                      <a:r>
                        <a:rPr lang="en-US">
                          <a:solidFill>
                            <a:srgbClr val="FF0000"/>
                          </a:solidFill>
                        </a:rPr>
                        <a:t>DỪNG</a:t>
                      </a:r>
                      <a:endParaRPr lang="en-US"/>
                    </a:p>
                  </a:txBody>
                  <a:tcPr/>
                </a:tc>
                <a:extLst>
                  <a:ext uri="{0D108BD9-81ED-4DB2-BD59-A6C34878D82A}">
                    <a16:rowId xmlns:a16="http://schemas.microsoft.com/office/drawing/2014/main" val="1463530171"/>
                  </a:ext>
                </a:extLst>
              </a:tr>
            </a:tbl>
          </a:graphicData>
        </a:graphic>
      </p:graphicFrame>
    </p:spTree>
    <p:extLst>
      <p:ext uri="{BB962C8B-B14F-4D97-AF65-F5344CB8AC3E}">
        <p14:creationId xmlns:p14="http://schemas.microsoft.com/office/powerpoint/2010/main" val="6154332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Suy diễn lùi: Bắt đầu từ Kết luận và suy diễn ngược lại cho đến khi tồn tại Giải thiết thì kết luận đó là đúng.</a:t>
                </a:r>
              </a:p>
              <a:p>
                <a:pPr marL="12065" marR="5080" algn="just">
                  <a:lnSpc>
                    <a:spcPct val="130000"/>
                  </a:lnSpc>
                </a:pPr>
                <a:r>
                  <a:rPr lang="en-US" sz="3600" b="0" spc="-5">
                    <a:ea typeface="Cambria Math" panose="02040503050406030204" pitchFamily="18" charset="0"/>
                  </a:rPr>
                  <a:t>GOAL: tập các mệnh đề cần phải chứng minh đến thời điểm đang xét</a:t>
                </a:r>
              </a:p>
              <a:p>
                <a:pPr marL="12065" marR="5080" algn="just">
                  <a:lnSpc>
                    <a:spcPct val="130000"/>
                  </a:lnSpc>
                </a:pPr>
                <a:r>
                  <a:rPr lang="en-US" sz="3600" spc="-5">
                    <a:ea typeface="Cambria Math" panose="02040503050406030204" pitchFamily="18" charset="0"/>
                  </a:rPr>
                  <a:t>VET: Tập các luật đã sử dụng để chứng minh các đích (kể cả đích trung gian)</a:t>
                </a:r>
              </a:p>
              <a:p>
                <a:pPr marL="12065" marR="5080" algn="just">
                  <a:lnSpc>
                    <a:spcPct val="130000"/>
                  </a:lnSpc>
                </a:pPr>
                <a:r>
                  <a:rPr lang="en-US" sz="3600" spc="-5">
                    <a:ea typeface="Cambria Math" panose="02040503050406030204" pitchFamily="18" charset="0"/>
                  </a:rPr>
                  <a:t>first: biến theo dõi số lần quay lui</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𝑇𝑖𝑚𝑙𝑢𝑎𝑡</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Tìm từ i trở đi xem có luật nào sinh ra f hay không</a:t>
                </a: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𝐺𝑇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𝐾𝐿</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GOAL={d}, suy diễn bắt đầu từ r1-&gt; r2, có d là kết luận của r2 mà b thuộc GT nên nạp c vào GOAL.</a:t>
                </a:r>
              </a:p>
              <a:p>
                <a:pPr marL="12065" marR="5080" algn="just">
                  <a:lnSpc>
                    <a:spcPct val="130000"/>
                  </a:lnSpc>
                </a:pPr>
                <a:r>
                  <a:rPr lang="en-US" sz="3600" spc="-5">
                    <a:ea typeface="Cambria Math" panose="02040503050406030204" pitchFamily="18" charset="0"/>
                  </a:rPr>
                  <a:t>GOAL={c}, suy diễn các rule sinh ra c. Ta có r1 thỏa đk và a,b cùng thuộc GT đã biết nên c cũng đã biết -&gt; d cũng đã biết -&gt;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r="-1575" b="-2634"/>
                </a:stretch>
              </a:blipFill>
            </p:spPr>
            <p:txBody>
              <a:bodyPr/>
              <a:lstStyle/>
              <a:p>
                <a:r>
                  <a:rPr lang="en-US">
                    <a:noFill/>
                  </a:rPr>
                  <a:t> </a:t>
                </a:r>
              </a:p>
            </p:txBody>
          </p:sp>
        </mc:Fallback>
      </mc:AlternateContent>
    </p:spTree>
    <p:extLst>
      <p:ext uri="{BB962C8B-B14F-4D97-AF65-F5344CB8AC3E}">
        <p14:creationId xmlns:p14="http://schemas.microsoft.com/office/powerpoint/2010/main" val="34637485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8031045"/>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𝐺𝑇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𝐾𝐿</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0.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𝑓𝑖𝑟𝑠𝑡</m:t>
                    </m:r>
                    <m:r>
                      <a:rPr lang="en-US" sz="3200" b="0" i="1" spc="-5" smtClean="0">
                        <a:latin typeface="Cambria Math" panose="02040503050406030204" pitchFamily="18" charset="0"/>
                        <a:ea typeface="Cambria Math" panose="02040503050406030204" pitchFamily="18" charset="0"/>
                      </a:rPr>
                      <m:t>=0,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 </m:t>
                    </m:r>
                  </m:oMath>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				nạp KL vào GOAL: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,0}</m:t>
                    </m:r>
                  </m:oMath>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1: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,0</m:t>
                        </m:r>
                      </m:e>
                    </m:d>
                  </m:oMath>
                </a14:m>
                <a:r>
                  <a:rPr lang="en-US" sz="3200" spc="-5">
                    <a:ea typeface="Cambria Math" panose="02040503050406030204" pitchFamily="18" charset="0"/>
                  </a:rPr>
                  <a:t> 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=1</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,2</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Mà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,0}</m:t>
                    </m:r>
                  </m:oMath>
                </a14:m>
                <a:r>
                  <a:rPr lang="en-US" sz="3200" spc="-5">
                    <a:ea typeface="Cambria Math" panose="02040503050406030204" pitchFamily="18" charset="0"/>
                  </a:rPr>
                  <a:t> </a:t>
                </a:r>
              </a:p>
              <a:p>
                <a:pPr marL="12065" marR="5080" algn="just">
                  <a:lnSpc>
                    <a:spcPct val="130000"/>
                  </a:lnSpc>
                </a:pPr>
                <a:r>
                  <a:rPr lang="en-US" sz="3200" i="1" spc="-5">
                    <a:solidFill>
                      <a:srgbClr val="FF0000"/>
                    </a:solidFill>
                    <a:ea typeface="Cambria Math" panose="02040503050406030204" pitchFamily="18" charset="0"/>
                  </a:rPr>
                  <a:t>//</a:t>
                </a:r>
                <a14:m>
                  <m:oMath xmlns:m="http://schemas.openxmlformats.org/officeDocument/2006/math">
                    <m:r>
                      <a:rPr lang="en-US" sz="3200" i="1" spc="-5">
                        <a:solidFill>
                          <a:srgbClr val="FF0000"/>
                        </a:solidFill>
                        <a:latin typeface="Cambria Math" panose="02040503050406030204" pitchFamily="18" charset="0"/>
                        <a:ea typeface="Cambria Math" panose="02040503050406030204" pitchFamily="18" charset="0"/>
                      </a:rPr>
                      <m:t>𝑙𝑒𝑓𝑡</m:t>
                    </m:r>
                    <m:r>
                      <a:rPr lang="en-US" sz="3200" i="1" spc="-5" baseline="-25000">
                        <a:solidFill>
                          <a:srgbClr val="FF0000"/>
                        </a:solidFill>
                        <a:latin typeface="Cambria Math" panose="02040503050406030204" pitchFamily="18" charset="0"/>
                        <a:ea typeface="Cambria Math" panose="02040503050406030204" pitchFamily="18" charset="0"/>
                      </a:rPr>
                      <m:t>2</m:t>
                    </m:r>
                  </m:oMath>
                </a14:m>
                <a:r>
                  <a:rPr lang="en-US" sz="3200" i="1" spc="-5">
                    <a:solidFill>
                      <a:srgbClr val="FF0000"/>
                    </a:solidFill>
                    <a:ea typeface="Cambria Math" panose="02040503050406030204" pitchFamily="18" charset="0"/>
                  </a:rPr>
                  <a:t>: vế trái rule 2(b,c) \GT</a:t>
                </a:r>
                <a:r>
                  <a:rPr lang="en-US" sz="3200" i="1" spc="-5">
                    <a:solidFill>
                      <a:srgbClr val="FF0000"/>
                    </a:solidFill>
                    <a:ea typeface="Cambria Math" panose="02040503050406030204" pitchFamily="18" charset="0"/>
                    <a:sym typeface="Symbol" panose="05050102010706020507" pitchFamily="18" charset="2"/>
                  </a:rPr>
                  <a:t></a:t>
                </a:r>
                <a:r>
                  <a:rPr lang="en-US" sz="3200" i="1" spc="-5">
                    <a:solidFill>
                      <a:srgbClr val="FF0000"/>
                    </a:solidFill>
                    <a:ea typeface="Cambria Math" panose="02040503050406030204" pitchFamily="18" charset="0"/>
                  </a:rPr>
                  <a:t>{b,c}  - </a:t>
                </a:r>
                <a14:m>
                  <m:oMath xmlns:m="http://schemas.openxmlformats.org/officeDocument/2006/math">
                    <m:r>
                      <a:rPr lang="en-US" sz="3200" i="1" spc="-5">
                        <a:solidFill>
                          <a:srgbClr val="FF0000"/>
                        </a:solidFill>
                        <a:latin typeface="Cambria Math" panose="02040503050406030204" pitchFamily="18" charset="0"/>
                        <a:ea typeface="Cambria Math" panose="02040503050406030204" pitchFamily="18" charset="0"/>
                      </a:rPr>
                      <m:t>𝑏</m:t>
                    </m:r>
                    <m:r>
                      <a:rPr lang="en-US" sz="3200" i="1" spc="-5">
                        <a:solidFill>
                          <a:srgbClr val="FF0000"/>
                        </a:solidFill>
                        <a:latin typeface="Cambria Math" panose="02040503050406030204" pitchFamily="18" charset="0"/>
                        <a:ea typeface="Cambria Math" panose="02040503050406030204" pitchFamily="18" charset="0"/>
                      </a:rPr>
                      <m:t>∈</m:t>
                    </m:r>
                    <m:r>
                      <a:rPr lang="en-US" sz="3200" i="1" spc="-5">
                        <a:solidFill>
                          <a:srgbClr val="FF0000"/>
                        </a:solidFill>
                        <a:latin typeface="Cambria Math" panose="02040503050406030204" pitchFamily="18" charset="0"/>
                        <a:ea typeface="Cambria Math" panose="02040503050406030204" pitchFamily="18" charset="0"/>
                      </a:rPr>
                      <m:t>𝐺𝑇</m:t>
                    </m:r>
                  </m:oMath>
                </a14:m>
                <a:r>
                  <a:rPr lang="en-US" sz="3200" i="1" spc="-5">
                    <a:solidFill>
                      <a:srgbClr val="FF0000"/>
                    </a:solidFill>
                    <a:ea typeface="Cambria Math" panose="02040503050406030204" pitchFamily="18" charset="0"/>
                  </a:rPr>
                  <a:t> ={c,0}</a:t>
                </a:r>
              </a:p>
              <a:p>
                <a:pPr marL="12065" marR="5080" algn="just">
                  <a:lnSpc>
                    <a:spcPct val="130000"/>
                  </a:lnSpc>
                </a:pPr>
                <a:r>
                  <a:rPr lang="en-US" sz="3600" spc="-5">
                    <a:ea typeface="Cambria Math" panose="02040503050406030204" pitchFamily="18" charset="0"/>
                  </a:rPr>
                  <a:t>Bước 2: Lấy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d>
                      <m:dPr>
                        <m:ctrlPr>
                          <a:rPr lang="en-US" sz="3600" b="0" i="1" spc="-5" smtClean="0">
                            <a:solidFill>
                              <a:srgbClr val="FF0000"/>
                            </a:solidFill>
                            <a:latin typeface="Cambria Math" panose="02040503050406030204" pitchFamily="18" charset="0"/>
                            <a:ea typeface="Cambria Math" panose="02040503050406030204" pitchFamily="18" charset="0"/>
                          </a:rPr>
                        </m:ctrlPr>
                      </m:dPr>
                      <m:e>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b="0" i="1" spc="-5" smtClean="0">
                            <a:solidFill>
                              <a:srgbClr val="FF0000"/>
                            </a:solidFill>
                            <a:latin typeface="Cambria Math" panose="02040503050406030204" pitchFamily="18" charset="0"/>
                            <a:ea typeface="Cambria Math" panose="02040503050406030204" pitchFamily="18" charset="0"/>
                          </a:rPr>
                          <m:t>,0</m:t>
                        </m:r>
                      </m:e>
                    </m:d>
                  </m:oMath>
                </a14:m>
                <a:r>
                  <a:rPr lang="en-US" sz="3600" spc="-5">
                    <a:solidFill>
                      <a:srgbClr val="FF0000"/>
                    </a:solidFill>
                    <a:ea typeface="Cambria Math" panose="02040503050406030204" pitchFamily="18" charset="0"/>
                  </a:rPr>
                  <a:t> </a:t>
                </a:r>
                <a:r>
                  <a:rPr lang="en-US" sz="3600" spc="-5">
                    <a:ea typeface="Cambria Math" panose="02040503050406030204" pitchFamily="18" charset="0"/>
                  </a:rPr>
                  <a:t>từ GOAL, </a:t>
                </a:r>
                <a14:m>
                  <m:oMath xmlns:m="http://schemas.openxmlformats.org/officeDocument/2006/math">
                    <m:r>
                      <a:rPr lang="en-US" sz="3600" i="1" spc="-5">
                        <a:latin typeface="Cambria Math" panose="02040503050406030204" pitchFamily="18" charset="0"/>
                        <a:ea typeface="Cambria Math" panose="02040503050406030204" pitchFamily="18" charset="0"/>
                      </a:rPr>
                      <m:t>𝑓𝑖𝑟𝑠𝑡</m:t>
                    </m:r>
                    <m:r>
                      <a:rPr lang="en-US" sz="3600" i="1" spc="-5">
                        <a:latin typeface="Cambria Math" panose="02040503050406030204" pitchFamily="18" charset="0"/>
                        <a:ea typeface="Cambria Math" panose="02040503050406030204" pitchFamily="18" charset="0"/>
                      </a:rPr>
                      <m:t>=2</m:t>
                    </m:r>
                  </m:oMath>
                </a14:m>
                <a:r>
                  <a:rPr lang="en-US" sz="3600" spc="-5">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6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600" spc="-5">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𝑇𝑖𝑚𝑙𝑢𝑎𝑡</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b="0" i="1" spc="-5" smtClean="0">
                            <a:solidFill>
                              <a:srgbClr val="FF0000"/>
                            </a:solidFill>
                            <a:latin typeface="Cambria Math" panose="02040503050406030204" pitchFamily="18" charset="0"/>
                            <a:ea typeface="Cambria Math" panose="02040503050406030204" pitchFamily="18" charset="0"/>
                          </a:rPr>
                          <m:t>,0,</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𝑗</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𝑗</m:t>
                    </m:r>
                    <m:r>
                      <a:rPr lang="en-US" sz="3600" b="0" i="1" spc="-5" smtClean="0">
                        <a:latin typeface="Cambria Math" panose="02040503050406030204" pitchFamily="18" charset="0"/>
                        <a:ea typeface="Cambria Math" panose="02040503050406030204" pitchFamily="18" charset="0"/>
                      </a:rPr>
                      <m:t>=1</m:t>
                    </m:r>
                  </m:oMath>
                </a14:m>
                <a:r>
                  <a:rPr lang="en-US" sz="3600" spc="-5">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𝑉𝐸𝑇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,1</m:t>
                          </m:r>
                        </m:e>
                      </m:d>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Vì </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𝐺𝑇</m:t>
                    </m:r>
                  </m:oMath>
                </a14:m>
                <a:r>
                  <a:rPr lang="en-US" sz="3600" spc="-5">
                    <a:ea typeface="Cambria Math" panose="02040503050406030204" pitchFamily="18" charset="0"/>
                  </a:rPr>
                  <a:t> nên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𝐺𝑂𝐴𝐿</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𝑙𝑒𝑓𝑡</m:t>
                    </m:r>
                    <m:r>
                      <a:rPr lang="en-US" sz="3600" b="0" i="1" spc="-5" baseline="-25000"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m:t>
                    </m:r>
                    <m:r>
                      <m:rPr>
                        <m:sty m:val="p"/>
                      </m:rPr>
                      <a:rPr lang="en-US" sz="3600" b="0" i="1" spc="-5" smtClean="0">
                        <a:latin typeface="Cambria Math" panose="02040503050406030204" pitchFamily="18" charset="0"/>
                        <a:ea typeface="Cambria Math" panose="02040503050406030204" pitchFamily="18" charset="0"/>
                      </a:rPr>
                      <m:t>GT</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(Bài toán được chứng minh)</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8031045"/>
              </a:xfrm>
              <a:prstGeom prst="rect">
                <a:avLst/>
              </a:prstGeom>
              <a:blipFill>
                <a:blip r:embed="rId3"/>
                <a:stretch>
                  <a:fillRect l="-1575" b="-2504"/>
                </a:stretch>
              </a:blipFill>
            </p:spPr>
            <p:txBody>
              <a:bodyPr/>
              <a:lstStyle/>
              <a:p>
                <a:r>
                  <a:rPr lang="en-US">
                    <a:noFill/>
                  </a:rPr>
                  <a:t> </a:t>
                </a:r>
              </a:p>
            </p:txBody>
          </p:sp>
        </mc:Fallback>
      </mc:AlternateContent>
    </p:spTree>
    <p:extLst>
      <p:ext uri="{BB962C8B-B14F-4D97-AF65-F5344CB8AC3E}">
        <p14:creationId xmlns:p14="http://schemas.microsoft.com/office/powerpoint/2010/main" val="11085510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8577092"/>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0.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𝑓𝑖𝑟𝑠𝑡</m:t>
                    </m:r>
                    <m:r>
                      <a:rPr lang="en-US" sz="3200" b="0" i="1" spc="-5" smtClean="0">
                        <a:latin typeface="Cambria Math" panose="02040503050406030204" pitchFamily="18" charset="0"/>
                        <a:ea typeface="Cambria Math" panose="02040503050406030204" pitchFamily="18" charset="0"/>
                      </a:rPr>
                      <m:t>=0,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 </m:t>
                    </m:r>
                  </m:oMath>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				nạp KL vào GOAL: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,0}</m:t>
                    </m:r>
                  </m:oMath>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1: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,0</m:t>
                        </m:r>
                      </m:e>
                    </m:d>
                  </m:oMath>
                </a14:m>
                <a:r>
                  <a:rPr lang="en-US" sz="3200" spc="-5">
                    <a:ea typeface="Cambria Math" panose="02040503050406030204" pitchFamily="18" charset="0"/>
                  </a:rPr>
                  <a:t> 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=1</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=4</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oMath>
                </a14:m>
                <a:r>
                  <a:rPr lang="en-US" sz="3200" b="0" spc="-5">
                    <a:ea typeface="Cambria Math" panose="02040503050406030204" pitchFamily="18" charset="0"/>
                  </a:rPr>
                  <a:t>. Chọn rule đầu tiên</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,4</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Mà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4</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,0}</m:t>
                    </m:r>
                  </m:oMath>
                </a14:m>
                <a:r>
                  <a:rPr lang="en-US" sz="3200" spc="-5">
                    <a:ea typeface="Cambria Math" panose="02040503050406030204" pitchFamily="18" charset="0"/>
                  </a:rPr>
                  <a:t> </a:t>
                </a:r>
              </a:p>
              <a:p>
                <a:pPr marL="12065" marR="5080" algn="just">
                  <a:lnSpc>
                    <a:spcPct val="130000"/>
                  </a:lnSpc>
                </a:pPr>
                <a:r>
                  <a:rPr lang="en-US" sz="3200" i="1" spc="-5">
                    <a:solidFill>
                      <a:srgbClr val="FF0000"/>
                    </a:solidFill>
                    <a:ea typeface="Cambria Math" panose="02040503050406030204" pitchFamily="18" charset="0"/>
                  </a:rPr>
                  <a:t>//</a:t>
                </a:r>
                <a14:m>
                  <m:oMath xmlns:m="http://schemas.openxmlformats.org/officeDocument/2006/math">
                    <m:r>
                      <a:rPr lang="en-US" sz="3200" i="1" spc="-5">
                        <a:solidFill>
                          <a:srgbClr val="FF0000"/>
                        </a:solidFill>
                        <a:latin typeface="Cambria Math" panose="02040503050406030204" pitchFamily="18" charset="0"/>
                        <a:ea typeface="Cambria Math" panose="02040503050406030204" pitchFamily="18" charset="0"/>
                      </a:rPr>
                      <m:t>𝑙𝑒𝑓𝑡</m:t>
                    </m:r>
                    <m:r>
                      <a:rPr lang="en-US" sz="3200" b="0" i="1" spc="-5" baseline="-25000" smtClean="0">
                        <a:solidFill>
                          <a:srgbClr val="FF0000"/>
                        </a:solidFill>
                        <a:latin typeface="Cambria Math" panose="02040503050406030204" pitchFamily="18" charset="0"/>
                        <a:ea typeface="Cambria Math" panose="02040503050406030204" pitchFamily="18" charset="0"/>
                      </a:rPr>
                      <m:t>4</m:t>
                    </m:r>
                  </m:oMath>
                </a14:m>
                <a:r>
                  <a:rPr lang="en-US" sz="3200" i="1" spc="-5">
                    <a:solidFill>
                      <a:srgbClr val="FF0000"/>
                    </a:solidFill>
                    <a:ea typeface="Cambria Math" panose="02040503050406030204" pitchFamily="18" charset="0"/>
                  </a:rPr>
                  <a:t>: vế trái rule 4(a,d) \GT</a:t>
                </a:r>
                <a:r>
                  <a:rPr lang="en-US" sz="3200" i="1" spc="-5">
                    <a:solidFill>
                      <a:srgbClr val="FF0000"/>
                    </a:solidFill>
                    <a:ea typeface="Cambria Math" panose="02040503050406030204" pitchFamily="18" charset="0"/>
                    <a:sym typeface="Symbol" panose="05050102010706020507" pitchFamily="18" charset="2"/>
                  </a:rPr>
                  <a:t></a:t>
                </a:r>
                <a:r>
                  <a:rPr lang="en-US" sz="3200" i="1" spc="-5">
                    <a:solidFill>
                      <a:srgbClr val="FF0000"/>
                    </a:solidFill>
                    <a:ea typeface="Cambria Math" panose="02040503050406030204" pitchFamily="18" charset="0"/>
                  </a:rPr>
                  <a:t>{a,d}  - </a:t>
                </a:r>
                <a14:m>
                  <m:oMath xmlns:m="http://schemas.openxmlformats.org/officeDocument/2006/math">
                    <m:r>
                      <a:rPr lang="en-US" sz="3200" b="0" i="1" spc="-5" smtClean="0">
                        <a:solidFill>
                          <a:srgbClr val="FF0000"/>
                        </a:solidFill>
                        <a:latin typeface="Cambria Math" panose="02040503050406030204" pitchFamily="18" charset="0"/>
                        <a:ea typeface="Cambria Math" panose="02040503050406030204" pitchFamily="18" charset="0"/>
                      </a:rPr>
                      <m:t>𝑎</m:t>
                    </m:r>
                    <m:r>
                      <a:rPr lang="en-US" sz="3200" i="1" spc="-5">
                        <a:solidFill>
                          <a:srgbClr val="FF0000"/>
                        </a:solidFill>
                        <a:latin typeface="Cambria Math" panose="02040503050406030204" pitchFamily="18" charset="0"/>
                        <a:ea typeface="Cambria Math" panose="02040503050406030204" pitchFamily="18" charset="0"/>
                      </a:rPr>
                      <m:t>∈</m:t>
                    </m:r>
                    <m:r>
                      <a:rPr lang="en-US" sz="3200" i="1" spc="-5">
                        <a:solidFill>
                          <a:srgbClr val="FF0000"/>
                        </a:solidFill>
                        <a:latin typeface="Cambria Math" panose="02040503050406030204" pitchFamily="18" charset="0"/>
                        <a:ea typeface="Cambria Math" panose="02040503050406030204" pitchFamily="18" charset="0"/>
                      </a:rPr>
                      <m:t>𝐺𝑇</m:t>
                    </m:r>
                  </m:oMath>
                </a14:m>
                <a:r>
                  <a:rPr lang="en-US" sz="3200" i="1" spc="-5">
                    <a:solidFill>
                      <a:srgbClr val="FF0000"/>
                    </a:solidFill>
                    <a:ea typeface="Cambria Math" panose="02040503050406030204" pitchFamily="18" charset="0"/>
                  </a:rPr>
                  <a:t> ={d,0}</a:t>
                </a:r>
              </a:p>
              <a:p>
                <a:pPr marL="12065" marR="5080" algn="just">
                  <a:lnSpc>
                    <a:spcPct val="130000"/>
                  </a:lnSpc>
                </a:pPr>
                <a:r>
                  <a:rPr lang="en-US" sz="3200" spc="-5">
                    <a:ea typeface="Cambria Math" panose="02040503050406030204" pitchFamily="18" charset="0"/>
                  </a:rPr>
                  <a:t>Bước 2: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,2</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,4)</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Vì </a:t>
                </a:r>
                <a14:m>
                  <m:oMath xmlns:m="http://schemas.openxmlformats.org/officeDocument/2006/math">
                    <m:r>
                      <m:rPr>
                        <m:sty m:val="p"/>
                      </m:rPr>
                      <a:rPr lang="en-US" sz="3200" b="0" i="0" spc="-5" smtClean="0">
                        <a:latin typeface="Cambria Math" panose="02040503050406030204" pitchFamily="18" charset="0"/>
                        <a:ea typeface="Cambria Math" panose="02040503050406030204" pitchFamily="18" charset="0"/>
                      </a:rPr>
                      <m:t>a</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oMath>
                </a14:m>
                <a:endParaRPr lang="en-US" sz="32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8577092"/>
              </a:xfrm>
              <a:prstGeom prst="rect">
                <a:avLst/>
              </a:prstGeom>
              <a:blipFill>
                <a:blip r:embed="rId3"/>
                <a:stretch>
                  <a:fillRect l="-1396"/>
                </a:stretch>
              </a:blipFill>
            </p:spPr>
            <p:txBody>
              <a:bodyPr/>
              <a:lstStyle/>
              <a:p>
                <a:r>
                  <a:rPr lang="en-US">
                    <a:noFill/>
                  </a:rPr>
                  <a:t> </a:t>
                </a:r>
              </a:p>
            </p:txBody>
          </p:sp>
        </mc:Fallback>
      </mc:AlternateContent>
    </p:spTree>
    <p:extLst>
      <p:ext uri="{BB962C8B-B14F-4D97-AF65-F5344CB8AC3E}">
        <p14:creationId xmlns:p14="http://schemas.microsoft.com/office/powerpoint/2010/main" val="13093341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6343596"/>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3: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h</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=3</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h</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𝑘h</m:t>
                    </m:r>
                    <m:r>
                      <a:rPr lang="en-US" sz="3200" b="0" i="1" spc="-5" smtClean="0">
                        <a:latin typeface="Cambria Math" panose="02040503050406030204" pitchFamily="18" charset="0"/>
                        <a:ea typeface="Cambria Math" panose="02040503050406030204" pitchFamily="18" charset="0"/>
                      </a:rPr>
                      <m:t>ô</m:t>
                    </m:r>
                    <m:r>
                      <a:rPr lang="en-US" sz="3200" b="0" i="1" spc="-5" smtClean="0">
                        <a:latin typeface="Cambria Math" panose="02040503050406030204" pitchFamily="18" charset="0"/>
                        <a:ea typeface="Cambria Math" panose="02040503050406030204" pitchFamily="18" charset="0"/>
                      </a:rPr>
                      <m:t>𝑛𝑔</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𝑟𝑢𝑙𝑒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à</m:t>
                    </m:r>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𝑡h</m:t>
                    </m:r>
                    <m:r>
                      <a:rPr lang="en-US" sz="3200" b="0" i="1" spc="-5" smtClean="0">
                        <a:latin typeface="Cambria Math" panose="02040503050406030204" pitchFamily="18" charset="0"/>
                        <a:ea typeface="Cambria Math" panose="02040503050406030204" pitchFamily="18" charset="0"/>
                      </a:rPr>
                      <m:t>ỏ</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ã</m:t>
                    </m:r>
                    <m:r>
                      <a:rPr lang="en-US" sz="3200" b="0" i="1" spc="-5" smtClean="0">
                        <a:latin typeface="Cambria Math" panose="02040503050406030204" pitchFamily="18" charset="0"/>
                        <a:ea typeface="Cambria Math" panose="02040503050406030204" pitchFamily="18" charset="0"/>
                      </a:rPr>
                      <m:t>𝑛</m:t>
                    </m:r>
                  </m:oMath>
                </a14:m>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r>
                  <a:rPr lang="en-US" sz="3200" spc="-5">
                    <a:ea typeface="Cambria Math" panose="02040503050406030204" pitchFamily="18" charset="0"/>
                  </a:rPr>
                  <a:t>Quay trở lại VET tìm lại</a:t>
                </a:r>
              </a:p>
              <a:p>
                <a:pPr marL="12065" marR="5080" algn="just">
                  <a:lnSpc>
                    <a:spcPct val="130000"/>
                  </a:lnSpc>
                </a:pPr>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//do đã lấy h</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,4</m:t>
                          </m:r>
                        </m:e>
                      </m:d>
                    </m:oMath>
                  </m:oMathPara>
                </a14:m>
                <a:endParaRPr lang="en-US" sz="3200" b="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𝑘h</m:t>
                    </m:r>
                    <m:r>
                      <a:rPr lang="en-US" sz="3200" b="0" i="1" spc="-5" smtClean="0">
                        <a:latin typeface="Cambria Math" panose="02040503050406030204" pitchFamily="18" charset="0"/>
                        <a:ea typeface="Cambria Math" panose="02040503050406030204" pitchFamily="18" charset="0"/>
                      </a:rPr>
                      <m:t>ô</m:t>
                    </m:r>
                    <m:r>
                      <a:rPr lang="en-US" sz="3200" b="0" i="1" spc="-5" smtClean="0">
                        <a:latin typeface="Cambria Math" panose="02040503050406030204" pitchFamily="18" charset="0"/>
                        <a:ea typeface="Cambria Math" panose="02040503050406030204" pitchFamily="18" charset="0"/>
                      </a:rPr>
                      <m:t>𝑛𝑔</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𝑟𝑢𝑙𝑒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à</m:t>
                    </m:r>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𝑡h</m:t>
                    </m:r>
                    <m:r>
                      <a:rPr lang="en-US" sz="3200" b="0" i="1" spc="-5" smtClean="0">
                        <a:latin typeface="Cambria Math" panose="02040503050406030204" pitchFamily="18" charset="0"/>
                        <a:ea typeface="Cambria Math" panose="02040503050406030204" pitchFamily="18" charset="0"/>
                      </a:rPr>
                      <m:t>ỏ</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ã</m:t>
                    </m:r>
                    <m:r>
                      <a:rPr lang="en-US" sz="3200" b="0" i="1" spc="-5" smtClean="0">
                        <a:latin typeface="Cambria Math" panose="02040503050406030204" pitchFamily="18" charset="0"/>
                        <a:ea typeface="Cambria Math" panose="02040503050406030204" pitchFamily="18" charset="0"/>
                      </a:rPr>
                      <m:t>𝑛</m:t>
                    </m:r>
                  </m:oMath>
                </a14:m>
                <a:r>
                  <a:rPr lang="en-US" sz="3200" spc="-5">
                    <a:solidFill>
                      <a:srgbClr val="FF0000"/>
                    </a:solidFill>
                    <a:ea typeface="Cambria Math" panose="02040503050406030204" pitchFamily="18" charset="0"/>
                  </a:rPr>
                  <a:t> vì rule 2 đã lấy trước đó</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6343596"/>
              </a:xfrm>
              <a:prstGeom prst="rect">
                <a:avLst/>
              </a:prstGeom>
              <a:blipFill>
                <a:blip r:embed="rId3"/>
                <a:stretch>
                  <a:fillRect l="-1396" b="-2981"/>
                </a:stretch>
              </a:blipFill>
            </p:spPr>
            <p:txBody>
              <a:bodyPr/>
              <a:lstStyle/>
              <a:p>
                <a:r>
                  <a:rPr lang="en-US">
                    <a:noFill/>
                  </a:rPr>
                  <a:t> </a:t>
                </a:r>
              </a:p>
            </p:txBody>
          </p:sp>
        </mc:Fallback>
      </mc:AlternateContent>
    </p:spTree>
    <p:extLst>
      <p:ext uri="{BB962C8B-B14F-4D97-AF65-F5344CB8AC3E}">
        <p14:creationId xmlns:p14="http://schemas.microsoft.com/office/powerpoint/2010/main" val="3936920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984500"/>
            <a:ext cx="16916400" cy="4743030"/>
          </a:xfrm>
          <a:prstGeom prst="rect">
            <a:avLst/>
          </a:prstGeom>
        </p:spPr>
        <p:txBody>
          <a:bodyPr vert="horz" wrap="square" lIns="0" tIns="12700" rIns="0" bIns="0" rtlCol="0">
            <a:spAutoFit/>
          </a:bodyPr>
          <a:lstStyle/>
          <a:p>
            <a:pPr marL="1040765" marR="5080" lvl="1" indent="-571500" algn="just">
              <a:lnSpc>
                <a:spcPct val="130000"/>
              </a:lnSpc>
              <a:buFont typeface="Wingdings" panose="05000000000000000000" pitchFamily="2" charset="2"/>
              <a:buChar char="§"/>
            </a:pPr>
            <a:r>
              <a:rPr lang="it-IT" sz="4000" spc="-5"/>
              <a:t>Một sự kiện có thể được dùng để xác nhận giá trị của một thuộc tính xác định của một vài đối tượng.</a:t>
            </a:r>
          </a:p>
          <a:p>
            <a:pPr marL="1040765" marR="5080" lvl="1" indent="-571500" algn="just">
              <a:lnSpc>
                <a:spcPct val="130000"/>
              </a:lnSpc>
              <a:buFont typeface="Wingdings" panose="05000000000000000000" pitchFamily="2" charset="2"/>
              <a:buChar char="§"/>
            </a:pPr>
            <a:r>
              <a:rPr lang="it-IT" sz="4000" spc="-5"/>
              <a:t>Ví dụ, mệnh đề «quả bóng màu đỏ» xác nhận «đỏ» là giá trị thuộc tính «màu» của đối tượng «quả bóng».</a:t>
            </a:r>
          </a:p>
          <a:p>
            <a:pPr marL="1040765" marR="5080" lvl="1" indent="-571500" algn="just">
              <a:lnSpc>
                <a:spcPct val="130000"/>
              </a:lnSpc>
              <a:buFont typeface="Wingdings" panose="05000000000000000000" pitchFamily="2" charset="2"/>
              <a:buChar char="§"/>
            </a:pPr>
            <a:r>
              <a:rPr lang="it-IT" sz="4000" spc="-5"/>
              <a:t>Kiểu sự kiện này được gọi là bộ ba Đối tượng (Object) – Thuộc tính (Attribute) – Giá trị (Value).</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vi-VN" sz="4400"/>
              <a:t>Bộ ba Đối tượng – Thuộc tính – Giá trị</a:t>
            </a:r>
          </a:p>
        </p:txBody>
      </p:sp>
    </p:spTree>
    <p:extLst>
      <p:ext uri="{BB962C8B-B14F-4D97-AF65-F5344CB8AC3E}">
        <p14:creationId xmlns:p14="http://schemas.microsoft.com/office/powerpoint/2010/main" val="15917017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8264122"/>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b="0" i="1" spc="-5" smtClean="0">
                        <a:solidFill>
                          <a:srgbClr val="FF0000"/>
                        </a:solidFill>
                        <a:latin typeface="Cambria Math" panose="02040503050406030204" pitchFamily="18" charset="0"/>
                        <a:ea typeface="Cambria Math" panose="02040503050406030204" pitchFamily="18" charset="0"/>
                      </a:rPr>
                      <m:t>,4}</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//do đã lấy d</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m:t>
                          </m:r>
                        </m:e>
                      </m:d>
                    </m:oMath>
                  </m:oMathPara>
                </a14:m>
                <a:endParaRPr lang="en-US" sz="3200" b="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b="0" i="1" spc="-5" smtClean="0">
                            <a:solidFill>
                              <a:srgbClr val="FF0000"/>
                            </a:solidFill>
                            <a:latin typeface="Cambria Math" panose="02040503050406030204" pitchFamily="18" charset="0"/>
                            <a:ea typeface="Cambria Math" panose="02040503050406030204" pitchFamily="18" charset="0"/>
                          </a:rPr>
                          <m:t>,4,</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m:t>
                    </m:r>
                    <m:r>
                      <a:rPr lang="en-US" sz="3200" b="0" i="0" spc="-5" smtClean="0">
                        <a:latin typeface="Cambria Math" panose="02040503050406030204" pitchFamily="18" charset="0"/>
                        <a:ea typeface="Cambria Math" panose="02040503050406030204" pitchFamily="18" charset="0"/>
                      </a:rPr>
                      <m:t>6</m:t>
                    </m:r>
                  </m:oMath>
                </a14:m>
                <a:r>
                  <a:rPr lang="en-US" sz="3200" spc="-5">
                    <a:ea typeface="Cambria Math" panose="02040503050406030204" pitchFamily="18" charset="0"/>
                  </a:rPr>
                  <a:t> 	//</a:t>
                </a:r>
                <a:r>
                  <a:rPr lang="en-US" sz="3200" spc="-5">
                    <a:solidFill>
                      <a:srgbClr val="FF0000"/>
                    </a:solidFill>
                    <a:ea typeface="Cambria Math" panose="02040503050406030204" pitchFamily="18" charset="0"/>
                  </a:rPr>
                  <a:t>ta chỉ xét các luật từi 4+1 =5 trở đi</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,6</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Vì </a:t>
                </a:r>
                <a14:m>
                  <m:oMath xmlns:m="http://schemas.openxmlformats.org/officeDocument/2006/math">
                    <m:r>
                      <m:rPr>
                        <m:sty m:val="p"/>
                      </m:rPr>
                      <a:rPr lang="en-US" sz="3200" b="0" i="0" spc="-5" smtClean="0">
                        <a:latin typeface="Cambria Math" panose="02040503050406030204" pitchFamily="18" charset="0"/>
                        <a:ea typeface="Cambria Math" panose="02040503050406030204" pitchFamily="18" charset="0"/>
                      </a:rPr>
                      <m:t>o</m:t>
                    </m:r>
                    <m:r>
                      <a:rPr lang="en-US" sz="3200" b="0" i="0" spc="-5" smtClean="0">
                        <a:latin typeface="Cambria Math" panose="02040503050406030204" pitchFamily="18" charset="0"/>
                        <a:ea typeface="Cambria Math" panose="02040503050406030204" pitchFamily="18" charset="0"/>
                      </a:rPr>
                      <m:t>,</m:t>
                    </m:r>
                    <m:r>
                      <m:rPr>
                        <m:sty m:val="p"/>
                      </m:rPr>
                      <a:rPr lang="en-US" sz="3200" b="0" i="0" spc="-5" smtClean="0">
                        <a:latin typeface="Cambria Math" panose="02040503050406030204" pitchFamily="18" charset="0"/>
                        <a:ea typeface="Cambria Math" panose="02040503050406030204" pitchFamily="18" charset="0"/>
                      </a:rPr>
                      <m:t>e</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6</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,0</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,0)}</m:t>
                    </m:r>
                  </m:oMath>
                </a14:m>
                <a:endParaRPr lang="en-US" sz="3200" spc="-5">
                  <a:ea typeface="Cambria Math" panose="02040503050406030204" pitchFamily="18" charset="0"/>
                </a:endParaRPr>
              </a:p>
              <a:p>
                <a:pPr marL="12065" marR="5080" algn="just">
                  <a:lnSpc>
                    <a:spcPct val="130000"/>
                  </a:lnSpc>
                </a:pPr>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4: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=4</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=5</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oMath>
                </a14:m>
                <a:endParaRPr lang="en-US" sz="3200" b="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,5</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,6)</m:t>
                        </m:r>
                      </m:e>
                    </m:d>
                  </m:oMath>
                </a14:m>
                <a:r>
                  <a:rPr lang="en-US" sz="3200" spc="-5">
                    <a:solidFill>
                      <a:srgbClr val="FF0000"/>
                    </a:solidFill>
                    <a:ea typeface="Cambria Math" panose="02040503050406030204" pitchFamily="18" charset="0"/>
                  </a:rPr>
                  <a:t>//vào sau ra trước</a:t>
                </a:r>
              </a:p>
              <a:p>
                <a:pPr marL="12065" marR="5080" algn="just">
                  <a:lnSpc>
                    <a:spcPct val="130000"/>
                  </a:lnSpc>
                </a:pPr>
                <a:r>
                  <a:rPr lang="en-US" sz="3200" spc="-5">
                    <a:ea typeface="Cambria Math" panose="02040503050406030204" pitchFamily="18" charset="0"/>
                  </a:rPr>
                  <a:t>Vì </a:t>
                </a:r>
                <a14:m>
                  <m:oMath xmlns:m="http://schemas.openxmlformats.org/officeDocument/2006/math">
                    <m:r>
                      <m:rPr>
                        <m:sty m:val="p"/>
                      </m:rPr>
                      <a:rPr lang="en-US" sz="3200" b="0" i="0" spc="-5" smtClean="0">
                        <a:latin typeface="Cambria Math" panose="02040503050406030204" pitchFamily="18" charset="0"/>
                        <a:ea typeface="Cambria Math" panose="02040503050406030204" pitchFamily="18" charset="0"/>
                      </a:rPr>
                      <m:t>a</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5</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,0</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,0)}</m:t>
                    </m:r>
                  </m:oMath>
                </a14:m>
                <a:endParaRPr lang="en-US" sz="3200" spc="-5">
                  <a:solidFill>
                    <a:srgbClr val="FF0000"/>
                  </a:solidFill>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8264122"/>
              </a:xfrm>
              <a:prstGeom prst="rect">
                <a:avLst/>
              </a:prstGeom>
              <a:blipFill>
                <a:blip r:embed="rId3"/>
                <a:stretch>
                  <a:fillRect l="-1396" b="-2066"/>
                </a:stretch>
              </a:blipFill>
            </p:spPr>
            <p:txBody>
              <a:bodyPr/>
              <a:lstStyle/>
              <a:p>
                <a:r>
                  <a:rPr lang="en-US">
                    <a:noFill/>
                  </a:rPr>
                  <a:t> </a:t>
                </a:r>
              </a:p>
            </p:txBody>
          </p:sp>
        </mc:Fallback>
      </mc:AlternateContent>
    </p:spTree>
    <p:extLst>
      <p:ext uri="{BB962C8B-B14F-4D97-AF65-F5344CB8AC3E}">
        <p14:creationId xmlns:p14="http://schemas.microsoft.com/office/powerpoint/2010/main" val="19810624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6983900"/>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5: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𝑏</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=5</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𝑏</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=7</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𝑘h</m:t>
                    </m:r>
                    <m:r>
                      <a:rPr lang="en-US" sz="3200" b="0" i="1" spc="-5" smtClean="0">
                        <a:latin typeface="Cambria Math" panose="02040503050406030204" pitchFamily="18" charset="0"/>
                        <a:ea typeface="Cambria Math" panose="02040503050406030204" pitchFamily="18" charset="0"/>
                      </a:rPr>
                      <m:t>ô</m:t>
                    </m:r>
                    <m:r>
                      <a:rPr lang="en-US" sz="3200" b="0" i="1" spc="-5" smtClean="0">
                        <a:latin typeface="Cambria Math" panose="02040503050406030204" pitchFamily="18" charset="0"/>
                        <a:ea typeface="Cambria Math" panose="02040503050406030204" pitchFamily="18" charset="0"/>
                      </a:rPr>
                      <m:t>𝑛𝑔</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𝑟𝑢𝑙𝑒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à</m:t>
                    </m:r>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oMath>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Quay trở lại VET tìm lại</a:t>
                </a:r>
              </a:p>
              <a:p>
                <a:pPr marL="12065" marR="5080" algn="just">
                  <a:lnSpc>
                    <a:spcPct val="130000"/>
                  </a:lnSpc>
                </a:pPr>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i="1" spc="-5">
                        <a:latin typeface="Cambria Math" panose="02040503050406030204" pitchFamily="18" charset="0"/>
                        <a:ea typeface="Cambria Math" panose="02040503050406030204" pitchFamily="18" charset="0"/>
                      </a:rPr>
                      <m:t>𝑔</m:t>
                    </m:r>
                    <m:r>
                      <a:rPr lang="en-US" sz="3200" i="1" spc="-5">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5</m:t>
                    </m:r>
                    <m:r>
                      <a:rPr lang="en-US" sz="3200" i="1" spc="-5">
                        <a:solidFill>
                          <a:srgbClr val="FF0000"/>
                        </a:solidFill>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𝐺𝑂𝐴𝐿</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,0}</m:t>
                    </m:r>
                  </m:oMath>
                </a14:m>
                <a:r>
                  <a:rPr lang="en-US" sz="3200" spc="-5">
                    <a:ea typeface="Cambria Math" panose="02040503050406030204" pitchFamily="18" charset="0"/>
                  </a:rPr>
                  <a:t> //do đã lấy (o,5)</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i="1" spc="-5">
                          <a:latin typeface="Cambria Math" panose="02040503050406030204" pitchFamily="18" charset="0"/>
                          <a:ea typeface="Cambria Math" panose="02040503050406030204" pitchFamily="18" charset="0"/>
                        </a:rPr>
                        <m:t>𝑉𝐸𝑇</m:t>
                      </m:r>
                      <m:r>
                        <a:rPr lang="en-US" sz="3200" i="1" spc="-5">
                          <a:latin typeface="Cambria Math" panose="02040503050406030204" pitchFamily="18" charset="0"/>
                          <a:ea typeface="Cambria Math" panose="02040503050406030204" pitchFamily="18" charset="0"/>
                        </a:rPr>
                        <m:t>=</m:t>
                      </m:r>
                      <m:d>
                        <m:dPr>
                          <m:begChr m:val="{"/>
                          <m:endChr m:val="}"/>
                          <m:ctrlPr>
                            <a:rPr lang="en-US" sz="3200" i="1" spc="-5">
                              <a:latin typeface="Cambria Math" panose="02040503050406030204" pitchFamily="18" charset="0"/>
                              <a:ea typeface="Cambria Math" panose="02040503050406030204" pitchFamily="18" charset="0"/>
                            </a:rPr>
                          </m:ctrlPr>
                        </m:dPr>
                        <m:e>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,6</m:t>
                          </m:r>
                        </m:e>
                      </m:d>
                    </m:oMath>
                  </m:oMathPara>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𝑇𝑖𝑚𝑙𝑢𝑎𝑡</m:t>
                    </m:r>
                    <m:d>
                      <m:dPr>
                        <m:ctrlPr>
                          <a:rPr lang="en-US" sz="3200" i="1" spc="-5">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i="1" spc="-5">
                            <a:solidFill>
                              <a:srgbClr val="FF0000"/>
                            </a:solidFill>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𝑅𝑈𝐿𝐸</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e>
                    </m:d>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r>
                      <a:rPr lang="en-US" sz="3200" i="1" spc="-5">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i="1" spc="-5">
                        <a:latin typeface="Cambria Math" panose="02040503050406030204" pitchFamily="18" charset="0"/>
                        <a:ea typeface="Cambria Math" panose="02040503050406030204" pitchFamily="18" charset="0"/>
                      </a:rPr>
                      <m:t>𝑘h</m:t>
                    </m:r>
                    <m:r>
                      <a:rPr lang="en-US" sz="3200" i="1" spc="-5">
                        <a:latin typeface="Cambria Math" panose="02040503050406030204" pitchFamily="18" charset="0"/>
                        <a:ea typeface="Cambria Math" panose="02040503050406030204" pitchFamily="18" charset="0"/>
                      </a:rPr>
                      <m:t>ô</m:t>
                    </m:r>
                    <m:r>
                      <a:rPr lang="en-US" sz="3200" i="1" spc="-5">
                        <a:latin typeface="Cambria Math" panose="02040503050406030204" pitchFamily="18" charset="0"/>
                        <a:ea typeface="Cambria Math" panose="02040503050406030204" pitchFamily="18" charset="0"/>
                      </a:rPr>
                      <m:t>𝑛𝑔</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ó </m:t>
                    </m:r>
                    <m:r>
                      <a:rPr lang="en-US" sz="3200" i="1" spc="-5">
                        <a:latin typeface="Cambria Math" panose="02040503050406030204" pitchFamily="18" charset="0"/>
                        <a:ea typeface="Cambria Math" panose="02040503050406030204" pitchFamily="18" charset="0"/>
                      </a:rPr>
                      <m:t>𝑟𝑢𝑙𝑒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𝑛</m:t>
                    </m:r>
                    <m:r>
                      <a:rPr lang="en-US" sz="3200" i="1" spc="-5">
                        <a:latin typeface="Cambria Math" panose="02040503050406030204" pitchFamily="18" charset="0"/>
                        <a:ea typeface="Cambria Math" panose="02040503050406030204" pitchFamily="18" charset="0"/>
                      </a:rPr>
                      <m:t>à</m:t>
                    </m:r>
                    <m:r>
                      <a:rPr lang="en-US" sz="3200" i="1" spc="-5">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𝑡h</m:t>
                    </m:r>
                    <m:r>
                      <a:rPr lang="en-US" sz="3200" i="1" spc="-5">
                        <a:latin typeface="Cambria Math" panose="02040503050406030204" pitchFamily="18" charset="0"/>
                        <a:ea typeface="Cambria Math" panose="02040503050406030204" pitchFamily="18" charset="0"/>
                      </a:rPr>
                      <m:t>ỏ</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ã</m:t>
                    </m:r>
                    <m:r>
                      <a:rPr lang="en-US" sz="3200" i="1" spc="-5">
                        <a:latin typeface="Cambria Math" panose="02040503050406030204" pitchFamily="18" charset="0"/>
                        <a:ea typeface="Cambria Math" panose="02040503050406030204" pitchFamily="18" charset="0"/>
                      </a:rPr>
                      <m:t>𝑛</m:t>
                    </m:r>
                  </m:oMath>
                </a14:m>
                <a:r>
                  <a:rPr lang="en-US" sz="3200" spc="-5">
                    <a:solidFill>
                      <a:srgbClr val="FF0000"/>
                    </a:solidFill>
                    <a:ea typeface="Cambria Math" panose="02040503050406030204" pitchFamily="18" charset="0"/>
                  </a:rPr>
                  <a:t> vì rule 2 đã lấy trước đó</a:t>
                </a:r>
              </a:p>
              <a:p>
                <a:pPr marL="12065" marR="5080" algn="just">
                  <a:lnSpc>
                    <a:spcPct val="130000"/>
                  </a:lnSpc>
                </a:pPr>
                <a:r>
                  <a:rPr lang="en-US" sz="3200" spc="-5">
                    <a:ea typeface="Cambria Math" panose="02040503050406030204" pitchFamily="18" charset="0"/>
                  </a:rPr>
                  <a:t>Quay trở lại VET tìm lại</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6983900"/>
              </a:xfrm>
              <a:prstGeom prst="rect">
                <a:avLst/>
              </a:prstGeom>
              <a:blipFill>
                <a:blip r:embed="rId3"/>
                <a:stretch>
                  <a:fillRect l="-1396" b="-2620"/>
                </a:stretch>
              </a:blipFill>
            </p:spPr>
            <p:txBody>
              <a:bodyPr/>
              <a:lstStyle/>
              <a:p>
                <a:r>
                  <a:rPr lang="en-US">
                    <a:noFill/>
                  </a:rPr>
                  <a:t> </a:t>
                </a:r>
              </a:p>
            </p:txBody>
          </p:sp>
        </mc:Fallback>
      </mc:AlternateContent>
    </p:spTree>
    <p:extLst>
      <p:ext uri="{BB962C8B-B14F-4D97-AF65-F5344CB8AC3E}">
        <p14:creationId xmlns:p14="http://schemas.microsoft.com/office/powerpoint/2010/main" val="3074389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5063374"/>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i="1" spc="-5">
                        <a:latin typeface="Cambria Math" panose="02040503050406030204" pitchFamily="18" charset="0"/>
                        <a:ea typeface="Cambria Math" panose="02040503050406030204" pitchFamily="18" charset="0"/>
                      </a:rPr>
                      <m:t>𝑔</m:t>
                    </m:r>
                    <m:r>
                      <a:rPr lang="en-US" sz="3200" i="1" spc="-5">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6</m:t>
                    </m:r>
                    <m:r>
                      <a:rPr lang="en-US" sz="3200" i="1" spc="-5">
                        <a:solidFill>
                          <a:srgbClr val="FF0000"/>
                        </a:solidFill>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𝐺𝑂𝐴𝐿</m:t>
                    </m:r>
                    <m:r>
                      <a:rPr lang="en-US" sz="3200" i="1" spc="-5">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//do đã lấy (m,6)</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i="1" spc="-5">
                          <a:latin typeface="Cambria Math" panose="02040503050406030204" pitchFamily="18" charset="0"/>
                          <a:ea typeface="Cambria Math" panose="02040503050406030204" pitchFamily="18" charset="0"/>
                        </a:rPr>
                        <m:t>𝑉𝐸𝑇</m:t>
                      </m:r>
                      <m:r>
                        <a:rPr lang="en-US" sz="3200" i="1" spc="-5">
                          <a:latin typeface="Cambria Math" panose="02040503050406030204" pitchFamily="18" charset="0"/>
                          <a:ea typeface="Cambria Math" panose="02040503050406030204" pitchFamily="18" charset="0"/>
                        </a:rPr>
                        <m:t>=</m:t>
                      </m:r>
                      <m:d>
                        <m:dPr>
                          <m:begChr m:val="{"/>
                          <m:endChr m:val="}"/>
                          <m:ctrlPr>
                            <a:rPr lang="en-US" sz="3200" i="1" spc="-5">
                              <a:latin typeface="Cambria Math" panose="02040503050406030204" pitchFamily="18" charset="0"/>
                              <a:ea typeface="Cambria Math" panose="02040503050406030204" pitchFamily="18" charset="0"/>
                            </a:rPr>
                          </m:ctrlPr>
                        </m:dPr>
                        <m:e>
                          <m:r>
                            <a:rPr lang="en-US" sz="3200" i="1" spc="-5" smtClean="0">
                              <a:latin typeface="Cambria Math" panose="02040503050406030204" pitchFamily="18" charset="0"/>
                              <a:ea typeface="Cambria Math" panose="02040503050406030204" pitchFamily="18" charset="0"/>
                            </a:rPr>
                            <m:t>∅</m:t>
                          </m:r>
                        </m:e>
                      </m:d>
                    </m:oMath>
                  </m:oMathPara>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𝑇𝑖𝑚𝑙𝑢𝑎𝑡</m:t>
                    </m:r>
                    <m:d>
                      <m:dPr>
                        <m:ctrlPr>
                          <a:rPr lang="en-US" sz="3200" i="1" spc="-5">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6</m:t>
                        </m:r>
                        <m:r>
                          <a:rPr lang="en-US" sz="3200" i="1" spc="-5">
                            <a:solidFill>
                              <a:srgbClr val="FF0000"/>
                            </a:solidFill>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𝑅𝑈𝐿𝐸</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e>
                    </m:d>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r>
                      <a:rPr lang="en-US" sz="3200" i="1" spc="-5">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i="1" spc="-5">
                        <a:latin typeface="Cambria Math" panose="02040503050406030204" pitchFamily="18" charset="0"/>
                        <a:ea typeface="Cambria Math" panose="02040503050406030204" pitchFamily="18" charset="0"/>
                      </a:rPr>
                      <m:t>𝑘h</m:t>
                    </m:r>
                    <m:r>
                      <a:rPr lang="en-US" sz="3200" i="1" spc="-5">
                        <a:latin typeface="Cambria Math" panose="02040503050406030204" pitchFamily="18" charset="0"/>
                        <a:ea typeface="Cambria Math" panose="02040503050406030204" pitchFamily="18" charset="0"/>
                      </a:rPr>
                      <m:t>ô</m:t>
                    </m:r>
                    <m:r>
                      <a:rPr lang="en-US" sz="3200" i="1" spc="-5">
                        <a:latin typeface="Cambria Math" panose="02040503050406030204" pitchFamily="18" charset="0"/>
                        <a:ea typeface="Cambria Math" panose="02040503050406030204" pitchFamily="18" charset="0"/>
                      </a:rPr>
                      <m:t>𝑛𝑔</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ó </m:t>
                    </m:r>
                    <m:r>
                      <a:rPr lang="en-US" sz="3200" i="1" spc="-5">
                        <a:latin typeface="Cambria Math" panose="02040503050406030204" pitchFamily="18" charset="0"/>
                        <a:ea typeface="Cambria Math" panose="02040503050406030204" pitchFamily="18" charset="0"/>
                      </a:rPr>
                      <m:t>𝑟𝑢𝑙𝑒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𝑛</m:t>
                    </m:r>
                    <m:r>
                      <a:rPr lang="en-US" sz="3200" i="1" spc="-5">
                        <a:latin typeface="Cambria Math" panose="02040503050406030204" pitchFamily="18" charset="0"/>
                        <a:ea typeface="Cambria Math" panose="02040503050406030204" pitchFamily="18" charset="0"/>
                      </a:rPr>
                      <m:t>à</m:t>
                    </m:r>
                    <m:r>
                      <a:rPr lang="en-US" sz="3200" i="1" spc="-5">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𝑡h</m:t>
                    </m:r>
                    <m:r>
                      <a:rPr lang="en-US" sz="3200" i="1" spc="-5">
                        <a:latin typeface="Cambria Math" panose="02040503050406030204" pitchFamily="18" charset="0"/>
                        <a:ea typeface="Cambria Math" panose="02040503050406030204" pitchFamily="18" charset="0"/>
                      </a:rPr>
                      <m:t>ỏ</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ã</m:t>
                    </m:r>
                    <m:r>
                      <a:rPr lang="en-US" sz="3200" i="1" spc="-5">
                        <a:latin typeface="Cambria Math" panose="02040503050406030204" pitchFamily="18" charset="0"/>
                        <a:ea typeface="Cambria Math" panose="02040503050406030204" pitchFamily="18" charset="0"/>
                      </a:rPr>
                      <m:t>𝑛</m:t>
                    </m:r>
                  </m:oMath>
                </a14:m>
                <a:r>
                  <a:rPr lang="en-US" sz="3200" spc="-5">
                    <a:solidFill>
                      <a:srgbClr val="FF0000"/>
                    </a:solidFill>
                    <a:ea typeface="Cambria Math" panose="02040503050406030204" pitchFamily="18" charset="0"/>
                  </a:rPr>
                  <a:t> </a:t>
                </a:r>
              </a:p>
              <a:p>
                <a:pPr marL="12065" marR="5080" algn="just">
                  <a:lnSpc>
                    <a:spcPct val="130000"/>
                  </a:lnSpc>
                </a:pPr>
                <a:r>
                  <a:rPr lang="en-US" sz="3200" spc="-5">
                    <a:ea typeface="Cambria Math" panose="02040503050406030204" pitchFamily="18" charset="0"/>
                  </a:rPr>
                  <a:t>Quay trở lại VET tìm lại</a:t>
                </a: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i="1" spc="-5">
                        <a:latin typeface="Cambria Math" panose="02040503050406030204" pitchFamily="18" charset="0"/>
                        <a:ea typeface="Cambria Math" panose="02040503050406030204" pitchFamily="18" charset="0"/>
                      </a:rPr>
                      <m:t>𝑔</m:t>
                    </m:r>
                    <m:r>
                      <a:rPr lang="en-US" sz="3200" i="1" spc="-5" smtClean="0">
                        <a:latin typeface="Cambria Math" panose="02040503050406030204" pitchFamily="18" charset="0"/>
                        <a:ea typeface="Cambria Math" panose="02040503050406030204" pitchFamily="18" charset="0"/>
                      </a:rPr>
                      <m:t>=∅</m:t>
                    </m:r>
                    <m:r>
                      <a:rPr lang="en-US" sz="3200" b="0" i="0" spc="-5" smtClean="0">
                        <a:latin typeface="Cambria Math" panose="02040503050406030204" pitchFamily="18" charset="0"/>
                        <a:ea typeface="Cambria Math" panose="02040503050406030204" pitchFamily="18" charset="0"/>
                      </a:rPr>
                      <m:t>=</m:t>
                    </m:r>
                    <m:r>
                      <m:rPr>
                        <m:sty m:val="p"/>
                      </m:rPr>
                      <a:rPr lang="en-US" sz="3200" b="0" i="0" spc="-5" smtClean="0">
                        <a:latin typeface="Cambria Math" panose="02040503050406030204" pitchFamily="18" charset="0"/>
                        <a:ea typeface="Cambria Math" panose="02040503050406030204" pitchFamily="18" charset="0"/>
                      </a:rPr>
                      <m:t>f</m:t>
                    </m:r>
                  </m:oMath>
                </a14:m>
                <a:r>
                  <a:rPr lang="en-US" sz="3200" spc="-5">
                    <a:solidFill>
                      <a:srgbClr val="FF0000"/>
                    </a:solidFill>
                    <a:ea typeface="Cambria Math" panose="02040503050406030204" pitchFamily="18" charset="0"/>
                  </a:rPr>
                  <a:t> (KĐCM)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5063374"/>
              </a:xfrm>
              <a:prstGeom prst="rect">
                <a:avLst/>
              </a:prstGeom>
              <a:blipFill>
                <a:blip r:embed="rId3"/>
                <a:stretch>
                  <a:fillRect l="-1396" b="-3976"/>
                </a:stretch>
              </a:blipFill>
            </p:spPr>
            <p:txBody>
              <a:bodyPr/>
              <a:lstStyle/>
              <a:p>
                <a:r>
                  <a:rPr lang="en-US">
                    <a:noFill/>
                  </a:rPr>
                  <a:t> </a:t>
                </a:r>
              </a:p>
            </p:txBody>
          </p:sp>
        </mc:Fallback>
      </mc:AlternateContent>
    </p:spTree>
    <p:extLst>
      <p:ext uri="{BB962C8B-B14F-4D97-AF65-F5344CB8AC3E}">
        <p14:creationId xmlns:p14="http://schemas.microsoft.com/office/powerpoint/2010/main" val="2510545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BA82-DE6E-83EA-0441-32B847EDCAAA}"/>
              </a:ext>
            </a:extLst>
          </p:cNvPr>
          <p:cNvSpPr>
            <a:spLocks noGrp="1"/>
          </p:cNvSpPr>
          <p:nvPr>
            <p:ph type="title"/>
          </p:nvPr>
        </p:nvSpPr>
        <p:spPr>
          <a:xfrm>
            <a:off x="1306958" y="4660900"/>
            <a:ext cx="16396395" cy="1767382"/>
          </a:xfrm>
        </p:spPr>
        <p:txBody>
          <a:bodyPr>
            <a:normAutofit/>
          </a:bodyPr>
          <a:lstStyle/>
          <a:p>
            <a:pPr algn="ctr"/>
            <a:r>
              <a:rPr lang="en-US" sz="5000"/>
              <a:t>HẾT CHƯƠNG 6</a:t>
            </a:r>
          </a:p>
        </p:txBody>
      </p:sp>
    </p:spTree>
    <p:extLst>
      <p:ext uri="{BB962C8B-B14F-4D97-AF65-F5344CB8AC3E}">
        <p14:creationId xmlns:p14="http://schemas.microsoft.com/office/powerpoint/2010/main" val="4590922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I_main">
      <a:majorFont>
        <a:latin typeface="Be Vietnam Pro Black"/>
        <a:ea typeface=""/>
        <a:cs typeface=""/>
      </a:majorFont>
      <a:minorFont>
        <a:latin typeface="Be Vietnam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netic Fields - by Lifeliqe autor Michael Carter.pptx" id="{1CD8B0ED-503E-4F9D-BE1F-EA91A594AAD6}" vid="{DDA4976A-1FAE-4427-8059-0A415774D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Magnetism Magnetic Fields</Template>
  <TotalTime>2904</TotalTime>
  <Words>12195</Words>
  <Application>Microsoft Office PowerPoint</Application>
  <PresentationFormat>Custom</PresentationFormat>
  <Paragraphs>1140</Paragraphs>
  <Slides>93</Slides>
  <Notes>92</Notes>
  <HiddenSlides>21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93</vt:i4>
      </vt:variant>
    </vt:vector>
  </HeadingPairs>
  <TitlesOfParts>
    <vt:vector size="102" baseType="lpstr">
      <vt:lpstr>Arial</vt:lpstr>
      <vt:lpstr>Be Vietnam Pro</vt:lpstr>
      <vt:lpstr>Be Vietnam Pro Black</vt:lpstr>
      <vt:lpstr>Calibri</vt:lpstr>
      <vt:lpstr>Cambria Math</vt:lpstr>
      <vt:lpstr>Source Sans Pro Light</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HẾT CHƯƠNG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SCB</dc:creator>
  <cp:lastModifiedBy>SCB</cp:lastModifiedBy>
  <cp:revision>52</cp:revision>
  <dcterms:created xsi:type="dcterms:W3CDTF">2023-06-02T10:09:28Z</dcterms:created>
  <dcterms:modified xsi:type="dcterms:W3CDTF">2023-07-03T02:17:02Z</dcterms:modified>
</cp:coreProperties>
</file>